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x="18288000" cy="10287000"/>
  <p:notesSz cx="6858000" cy="9144000"/>
  <p:embeddedFontLst>
    <p:embeddedFont>
      <p:font typeface="TT Norms Bold" charset="1" panose="02000803030000020004"/>
      <p:regular r:id="rId92"/>
    </p:embeddedFont>
    <p:embeddedFont>
      <p:font typeface="TT Norms" charset="1" panose="02000503030000020003"/>
      <p:regular r:id="rId93"/>
    </p:embeddedFont>
    <p:embeddedFont>
      <p:font typeface="Canva Sans Bold" charset="1" panose="020B0803030501040103"/>
      <p:regular r:id="rId94"/>
    </p:embeddedFont>
    <p:embeddedFont>
      <p:font typeface="Canva Sans" charset="1" panose="020B0503030501040103"/>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https://github.com/AdhamHassanAli/Loans-Credits-end-to-end-data-engineering-solution" TargetMode="External" Type="http://schemas.openxmlformats.org/officeDocument/2006/relationships/hyperlink"/><Relationship Id="rId13" Target="https://github.com/AdhamHassanAli/Loans-Credits-end-to-end-data-engineering-solution" TargetMode="External" Type="http://schemas.openxmlformats.org/officeDocument/2006/relationships/hyperlink"/><Relationship Id="rId14"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4.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5.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6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19" Target="../media/image81.png" Type="http://schemas.openxmlformats.org/officeDocument/2006/relationships/image"/><Relationship Id="rId2" Target="../media/image1.jpeg" Type="http://schemas.openxmlformats.org/officeDocument/2006/relationships/image"/><Relationship Id="rId20" Target="../media/image82.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media/image83.png" Type="http://schemas.openxmlformats.org/officeDocument/2006/relationships/image"/><Relationship Id="rId24" Target="../media/image8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7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85.jpe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8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19" Target="../media/image81.png" Type="http://schemas.openxmlformats.org/officeDocument/2006/relationships/image"/><Relationship Id="rId2" Target="../media/image1.jpeg" Type="http://schemas.openxmlformats.org/officeDocument/2006/relationships/image"/><Relationship Id="rId20" Target="../media/image82.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media/image87.png" Type="http://schemas.openxmlformats.org/officeDocument/2006/relationships/image"/><Relationship Id="rId24" Target="../media/image88.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7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8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31.jpeg" Type="http://schemas.openxmlformats.org/officeDocument/2006/relationships/image"/><Relationship Id="rId18" Target="../media/image32.jpeg" Type="http://schemas.openxmlformats.org/officeDocument/2006/relationships/image"/><Relationship Id="rId19" Target="../media/image33.jpeg" Type="http://schemas.openxmlformats.org/officeDocument/2006/relationships/image"/><Relationship Id="rId2" Target="../media/image1.jpeg" Type="http://schemas.openxmlformats.org/officeDocument/2006/relationships/image"/><Relationship Id="rId20" Target="../media/image34.jpeg" Type="http://schemas.openxmlformats.org/officeDocument/2006/relationships/image"/><Relationship Id="rId21" Target="../media/image35.jpeg" Type="http://schemas.openxmlformats.org/officeDocument/2006/relationships/image"/><Relationship Id="rId22" Target="../media/image36.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1.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2.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19" Target="../media/image81.png" Type="http://schemas.openxmlformats.org/officeDocument/2006/relationships/image"/><Relationship Id="rId2" Target="../media/image1.jpeg" Type="http://schemas.openxmlformats.org/officeDocument/2006/relationships/image"/><Relationship Id="rId20" Target="../media/image82.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media/image83.png" Type="http://schemas.openxmlformats.org/officeDocument/2006/relationships/image"/><Relationship Id="rId24" Target="../media/image8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7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4.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svg" Type="http://schemas.openxmlformats.org/officeDocument/2006/relationships/image"/><Relationship Id="rId6" Target="../media/image40.svg" Type="http://schemas.openxmlformats.org/officeDocument/2006/relationships/image"/><Relationship Id="rId7" Target="../media/image41.svg" Type="http://schemas.openxmlformats.org/officeDocument/2006/relationships/image"/><Relationship Id="rId8" Target="../media/image42.jpeg" Type="http://schemas.openxmlformats.org/officeDocument/2006/relationships/image"/><Relationship Id="rId9"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9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00.png" Type="http://schemas.openxmlformats.org/officeDocument/2006/relationships/image"/><Relationship Id="rId12" Target="../media/image101.png" Type="http://schemas.openxmlformats.org/officeDocument/2006/relationships/image"/><Relationship Id="rId13" Target="../media/image102.png" Type="http://schemas.openxmlformats.org/officeDocument/2006/relationships/image"/><Relationship Id="rId14" Target="../media/image10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04.png" Type="http://schemas.openxmlformats.org/officeDocument/2006/relationships/image"/><Relationship Id="rId12" Target="../media/image105.png" Type="http://schemas.openxmlformats.org/officeDocument/2006/relationships/image"/><Relationship Id="rId13" Target="../media/image106.png" Type="http://schemas.openxmlformats.org/officeDocument/2006/relationships/image"/><Relationship Id="rId14" Target="../media/image10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08.png" Type="http://schemas.openxmlformats.org/officeDocument/2006/relationships/image"/><Relationship Id="rId12" Target="../media/image10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10.png" Type="http://schemas.openxmlformats.org/officeDocument/2006/relationships/image"/><Relationship Id="rId12" Target="../media/image111.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12.png" Type="http://schemas.openxmlformats.org/officeDocument/2006/relationships/image"/><Relationship Id="rId12" Target="../media/image11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14.png" Type="http://schemas.openxmlformats.org/officeDocument/2006/relationships/image"/><Relationship Id="rId12" Target="../media/image115.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16.png" Type="http://schemas.openxmlformats.org/officeDocument/2006/relationships/image"/><Relationship Id="rId12" Target="../media/image117.png" Type="http://schemas.openxmlformats.org/officeDocument/2006/relationships/image"/><Relationship Id="rId13" Target="../media/image118.png" Type="http://schemas.openxmlformats.org/officeDocument/2006/relationships/image"/><Relationship Id="rId14" Target="../media/image11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1.png" Type="http://schemas.openxmlformats.org/officeDocument/2006/relationships/image"/><Relationship Id="rId12" Target="../media/image122.png" Type="http://schemas.openxmlformats.org/officeDocument/2006/relationships/image"/><Relationship Id="rId13" Target="../media/image123.png" Type="http://schemas.openxmlformats.org/officeDocument/2006/relationships/image"/><Relationship Id="rId14" Target="../media/image124.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jpe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5.png" Type="http://schemas.openxmlformats.org/officeDocument/2006/relationships/image"/><Relationship Id="rId12" Target="../media/image12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2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0.png" Type="http://schemas.openxmlformats.org/officeDocument/2006/relationships/image"/><Relationship Id="rId12" Target="../media/image131.png" Type="http://schemas.openxmlformats.org/officeDocument/2006/relationships/image"/><Relationship Id="rId13" Target="../media/image132.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3.png" Type="http://schemas.openxmlformats.org/officeDocument/2006/relationships/image"/><Relationship Id="rId12" Target="../media/image134.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5.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7.png" Type="http://schemas.openxmlformats.org/officeDocument/2006/relationships/image"/><Relationship Id="rId12" Target="../media/image13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13" Target="../media/image75.png" Type="http://schemas.openxmlformats.org/officeDocument/2006/relationships/image"/><Relationship Id="rId14" Target="../media/image76.sv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19" Target="../media/image81.png" Type="http://schemas.openxmlformats.org/officeDocument/2006/relationships/image"/><Relationship Id="rId2" Target="../media/image1.jpeg" Type="http://schemas.openxmlformats.org/officeDocument/2006/relationships/image"/><Relationship Id="rId20" Target="../media/image82.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media/image83.png" Type="http://schemas.openxmlformats.org/officeDocument/2006/relationships/image"/><Relationship Id="rId24" Target="../media/image8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71.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39.png" Type="http://schemas.openxmlformats.org/officeDocument/2006/relationships/image"/><Relationship Id="rId12" Target="../media/image14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41.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4.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43.png" Type="http://schemas.openxmlformats.org/officeDocument/2006/relationships/image"/><Relationship Id="rId12" Target="../media/image144.png" Type="http://schemas.openxmlformats.org/officeDocument/2006/relationships/image"/><Relationship Id="rId13" Target="../media/image145.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150.png" Type="http://schemas.openxmlformats.org/officeDocument/2006/relationships/image"/><Relationship Id="rId18" Target="../media/image151.svg" Type="http://schemas.openxmlformats.org/officeDocument/2006/relationships/image"/><Relationship Id="rId19" Target="../media/image152.png" Type="http://schemas.openxmlformats.org/officeDocument/2006/relationships/image"/><Relationship Id="rId2" Target="../media/image1.jpeg" Type="http://schemas.openxmlformats.org/officeDocument/2006/relationships/image"/><Relationship Id="rId20" Target="../media/image153.svg" Type="http://schemas.openxmlformats.org/officeDocument/2006/relationships/image"/><Relationship Id="rId21" Target="../media/image154.png" Type="http://schemas.openxmlformats.org/officeDocument/2006/relationships/image"/><Relationship Id="rId22" Target="../media/image155.svg" Type="http://schemas.openxmlformats.org/officeDocument/2006/relationships/image"/><Relationship Id="rId23" Target="../media/image156.png" Type="http://schemas.openxmlformats.org/officeDocument/2006/relationships/image"/><Relationship Id="rId24" Target="../media/image157.svg" Type="http://schemas.openxmlformats.org/officeDocument/2006/relationships/image"/><Relationship Id="rId25" Target="../media/image158.png" Type="http://schemas.openxmlformats.org/officeDocument/2006/relationships/image"/><Relationship Id="rId26" Target="../media/image159.svg" Type="http://schemas.openxmlformats.org/officeDocument/2006/relationships/image"/><Relationship Id="rId27" Target="../media/image160.png" Type="http://schemas.openxmlformats.org/officeDocument/2006/relationships/image"/><Relationship Id="rId28" Target="../media/image161.svg" Type="http://schemas.openxmlformats.org/officeDocument/2006/relationships/image"/><Relationship Id="rId3" Target="../media/image146.png" Type="http://schemas.openxmlformats.org/officeDocument/2006/relationships/image"/><Relationship Id="rId4" Target="../media/image147.svg" Type="http://schemas.openxmlformats.org/officeDocument/2006/relationships/image"/><Relationship Id="rId5" Target="../media/image148.png" Type="http://schemas.openxmlformats.org/officeDocument/2006/relationships/image"/><Relationship Id="rId6" Target="../media/image149.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2.png" Type="http://schemas.openxmlformats.org/officeDocument/2006/relationships/image"/><Relationship Id="rId12" Target="../media/image16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4.png" Type="http://schemas.openxmlformats.org/officeDocument/2006/relationships/image"/><Relationship Id="rId11" Target="../media/image165.png" Type="http://schemas.openxmlformats.org/officeDocument/2006/relationships/image"/><Relationship Id="rId12" Target="http://44.201.87.53:5000/stream" TargetMode="External" Type="http://schemas.openxmlformats.org/officeDocument/2006/relationships/hyperlink"/><Relationship Id="rId2" Target="../media/image23.png" Type="http://schemas.openxmlformats.org/officeDocument/2006/relationships/image"/><Relationship Id="rId3" Target="../media/image2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160.png" Type="http://schemas.openxmlformats.org/officeDocument/2006/relationships/image"/><Relationship Id="rId18" Target="../media/image161.svg" Type="http://schemas.openxmlformats.org/officeDocument/2006/relationships/image"/><Relationship Id="rId19" Target="../media/image150.png" Type="http://schemas.openxmlformats.org/officeDocument/2006/relationships/image"/><Relationship Id="rId2" Target="../media/image1.jpeg" Type="http://schemas.openxmlformats.org/officeDocument/2006/relationships/image"/><Relationship Id="rId20" Target="../media/image151.svg" Type="http://schemas.openxmlformats.org/officeDocument/2006/relationships/image"/><Relationship Id="rId21" Target="../media/image152.png" Type="http://schemas.openxmlformats.org/officeDocument/2006/relationships/image"/><Relationship Id="rId22" Target="../media/image153.svg" Type="http://schemas.openxmlformats.org/officeDocument/2006/relationships/image"/><Relationship Id="rId23" Target="../media/image154.png" Type="http://schemas.openxmlformats.org/officeDocument/2006/relationships/image"/><Relationship Id="rId24" Target="../media/image155.svg" Type="http://schemas.openxmlformats.org/officeDocument/2006/relationships/image"/><Relationship Id="rId25" Target="../media/image156.png" Type="http://schemas.openxmlformats.org/officeDocument/2006/relationships/image"/><Relationship Id="rId26" Target="../media/image157.svg" Type="http://schemas.openxmlformats.org/officeDocument/2006/relationships/image"/><Relationship Id="rId27" Target="../media/image158.png" Type="http://schemas.openxmlformats.org/officeDocument/2006/relationships/image"/><Relationship Id="rId28" Target="../media/image159.svg" Type="http://schemas.openxmlformats.org/officeDocument/2006/relationships/image"/><Relationship Id="rId3" Target="../media/image146.png" Type="http://schemas.openxmlformats.org/officeDocument/2006/relationships/image"/><Relationship Id="rId4" Target="../media/image147.svg" Type="http://schemas.openxmlformats.org/officeDocument/2006/relationships/image"/><Relationship Id="rId5" Target="../media/image148.png" Type="http://schemas.openxmlformats.org/officeDocument/2006/relationships/image"/><Relationship Id="rId6" Target="../media/image149.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3.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150.png" Type="http://schemas.openxmlformats.org/officeDocument/2006/relationships/image"/><Relationship Id="rId18" Target="../media/image151.svg" Type="http://schemas.openxmlformats.org/officeDocument/2006/relationships/image"/><Relationship Id="rId19" Target="../media/image160.png" Type="http://schemas.openxmlformats.org/officeDocument/2006/relationships/image"/><Relationship Id="rId2" Target="../media/image1.jpeg" Type="http://schemas.openxmlformats.org/officeDocument/2006/relationships/image"/><Relationship Id="rId20" Target="../media/image161.svg" Type="http://schemas.openxmlformats.org/officeDocument/2006/relationships/image"/><Relationship Id="rId21" Target="../media/image152.png" Type="http://schemas.openxmlformats.org/officeDocument/2006/relationships/image"/><Relationship Id="rId22" Target="../media/image153.svg" Type="http://schemas.openxmlformats.org/officeDocument/2006/relationships/image"/><Relationship Id="rId23" Target="../media/image154.png" Type="http://schemas.openxmlformats.org/officeDocument/2006/relationships/image"/><Relationship Id="rId24" Target="../media/image155.svg" Type="http://schemas.openxmlformats.org/officeDocument/2006/relationships/image"/><Relationship Id="rId25" Target="../media/image156.png" Type="http://schemas.openxmlformats.org/officeDocument/2006/relationships/image"/><Relationship Id="rId26" Target="../media/image157.svg" Type="http://schemas.openxmlformats.org/officeDocument/2006/relationships/image"/><Relationship Id="rId27" Target="../media/image158.png" Type="http://schemas.openxmlformats.org/officeDocument/2006/relationships/image"/><Relationship Id="rId28" Target="../media/image159.svg" Type="http://schemas.openxmlformats.org/officeDocument/2006/relationships/image"/><Relationship Id="rId3" Target="../media/image146.png" Type="http://schemas.openxmlformats.org/officeDocument/2006/relationships/image"/><Relationship Id="rId4" Target="../media/image147.svg" Type="http://schemas.openxmlformats.org/officeDocument/2006/relationships/image"/><Relationship Id="rId5" Target="../media/image148.png" Type="http://schemas.openxmlformats.org/officeDocument/2006/relationships/image"/><Relationship Id="rId6" Target="../media/image149.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3.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6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1.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2.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4.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150.png" Type="http://schemas.openxmlformats.org/officeDocument/2006/relationships/image"/><Relationship Id="rId18" Target="../media/image151.svg" Type="http://schemas.openxmlformats.org/officeDocument/2006/relationships/image"/><Relationship Id="rId19" Target="../media/image160.png" Type="http://schemas.openxmlformats.org/officeDocument/2006/relationships/image"/><Relationship Id="rId2" Target="../media/image1.jpeg" Type="http://schemas.openxmlformats.org/officeDocument/2006/relationships/image"/><Relationship Id="rId20" Target="../media/image161.svg" Type="http://schemas.openxmlformats.org/officeDocument/2006/relationships/image"/><Relationship Id="rId21" Target="../media/image152.png" Type="http://schemas.openxmlformats.org/officeDocument/2006/relationships/image"/><Relationship Id="rId22" Target="../media/image153.svg" Type="http://schemas.openxmlformats.org/officeDocument/2006/relationships/image"/><Relationship Id="rId23" Target="../media/image154.png" Type="http://schemas.openxmlformats.org/officeDocument/2006/relationships/image"/><Relationship Id="rId24" Target="../media/image155.svg" Type="http://schemas.openxmlformats.org/officeDocument/2006/relationships/image"/><Relationship Id="rId25" Target="../media/image156.png" Type="http://schemas.openxmlformats.org/officeDocument/2006/relationships/image"/><Relationship Id="rId26" Target="../media/image157.svg" Type="http://schemas.openxmlformats.org/officeDocument/2006/relationships/image"/><Relationship Id="rId27" Target="../media/image158.png" Type="http://schemas.openxmlformats.org/officeDocument/2006/relationships/image"/><Relationship Id="rId28" Target="../media/image159.svg" Type="http://schemas.openxmlformats.org/officeDocument/2006/relationships/image"/><Relationship Id="rId3" Target="../media/image146.png" Type="http://schemas.openxmlformats.org/officeDocument/2006/relationships/image"/><Relationship Id="rId4" Target="../media/image147.svg" Type="http://schemas.openxmlformats.org/officeDocument/2006/relationships/image"/><Relationship Id="rId5" Target="../media/image148.png" Type="http://schemas.openxmlformats.org/officeDocument/2006/relationships/image"/><Relationship Id="rId6" Target="../media/image149.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3.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175.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https://www.linkedin.com/in/mohamed-ebrahim-8356351b2" TargetMode="External" Type="http://schemas.openxmlformats.org/officeDocument/2006/relationships/hyperlink"/><Relationship Id="rId13" Target="http://www.linkedin.com/in/mbi162" TargetMode="External" Type="http://schemas.openxmlformats.org/officeDocument/2006/relationships/hyperlink"/><Relationship Id="rId14" Target="https://www.linkedin.com/in/mahmoud-khalid-4b08141a1/" TargetMode="External" Type="http://schemas.openxmlformats.org/officeDocument/2006/relationships/hyperlink"/><Relationship Id="rId15" Target="../media/image29.png" Type="http://schemas.openxmlformats.org/officeDocument/2006/relationships/image"/><Relationship Id="rId16" Target="../media/image30.svg" Type="http://schemas.openxmlformats.org/officeDocument/2006/relationships/image"/><Relationship Id="rId17" Target="../media/image176.png" Type="http://schemas.openxmlformats.org/officeDocument/2006/relationships/image"/><Relationship Id="rId18" Target="../media/image177.png" Type="http://schemas.openxmlformats.org/officeDocument/2006/relationships/image"/><Relationship Id="rId19" Target="../media/image178.svg" Type="http://schemas.openxmlformats.org/officeDocument/2006/relationships/image"/><Relationship Id="rId2" Target="../media/image1.jpeg" Type="http://schemas.openxmlformats.org/officeDocument/2006/relationships/image"/><Relationship Id="rId20" Target="../media/image179.png" Type="http://schemas.openxmlformats.org/officeDocument/2006/relationships/image"/><Relationship Id="rId21" Target="../media/image180.jpeg" Type="http://schemas.openxmlformats.org/officeDocument/2006/relationships/image"/><Relationship Id="rId22" Target="../media/image181.jpeg" Type="http://schemas.openxmlformats.org/officeDocument/2006/relationships/image"/><Relationship Id="rId23" Target="../media/image182.png" Type="http://schemas.openxmlformats.org/officeDocument/2006/relationships/image"/><Relationship Id="rId24" Target="../media/image183.svg" Type="http://schemas.openxmlformats.org/officeDocument/2006/relationships/image"/><Relationship Id="rId25" Target="../media/image11.png" Type="http://schemas.openxmlformats.org/officeDocument/2006/relationships/image"/><Relationship Id="rId26" Target="../media/image184.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https://www.linkedin.com/in/abdelrahman-shear-0a44342a7/" TargetMode="External" Type="http://schemas.openxmlformats.org/officeDocument/2006/relationships/hyperlink"/><Relationship Id="rId8" Target="https://www.linkedin.com/in/khaled-salah5148/" TargetMode="External" Type="http://schemas.openxmlformats.org/officeDocument/2006/relationships/hyperlink"/><Relationship Id="rId9" Target="https://www.linkedin.com/in/ahmed-rostom55/"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9334500" y="-443877"/>
            <a:ext cx="13168026" cy="11316273"/>
            <a:chOff x="0" y="0"/>
            <a:chExt cx="812800" cy="698500"/>
          </a:xfrm>
        </p:grpSpPr>
        <p:sp>
          <p:nvSpPr>
            <p:cNvPr name="Freeform 4" id="4"/>
            <p:cNvSpPr/>
            <p:nvPr/>
          </p:nvSpPr>
          <p:spPr>
            <a:xfrm flipH="false" flipV="false" rot="0">
              <a:off x="3387" y="0"/>
              <a:ext cx="806026" cy="698500"/>
            </a:xfrm>
            <a:custGeom>
              <a:avLst/>
              <a:gdLst/>
              <a:ahLst/>
              <a:cxnLst/>
              <a:rect r="r" b="b" t="t" l="l"/>
              <a:pathLst>
                <a:path h="698500" w="806026">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solidFill>
              <a:srgbClr val="23403D"/>
            </a:solidFill>
          </p:spPr>
        </p:sp>
        <p:sp>
          <p:nvSpPr>
            <p:cNvPr name="TextBox 5" id="5"/>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0">
            <a:off x="9886950" y="-2642796"/>
            <a:ext cx="13708112" cy="11783448"/>
            <a:chOff x="0" y="0"/>
            <a:chExt cx="812800" cy="698680"/>
          </a:xfrm>
        </p:grpSpPr>
        <p:sp>
          <p:nvSpPr>
            <p:cNvPr name="Freeform 7" id="7"/>
            <p:cNvSpPr/>
            <p:nvPr/>
          </p:nvSpPr>
          <p:spPr>
            <a:xfrm flipH="false" flipV="false" rot="0">
              <a:off x="3253" y="0"/>
              <a:ext cx="806295" cy="698680"/>
            </a:xfrm>
            <a:custGeom>
              <a:avLst/>
              <a:gdLst/>
              <a:ahLst/>
              <a:cxnLst/>
              <a:rect r="r" b="b" t="t" l="l"/>
              <a:pathLst>
                <a:path h="698680" w="806295">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solidFill>
              <a:srgbClr val="1D7363"/>
            </a:solidFill>
          </p:spPr>
        </p:sp>
        <p:sp>
          <p:nvSpPr>
            <p:cNvPr name="TextBox 8" id="8"/>
            <p:cNvSpPr txBox="true"/>
            <p:nvPr/>
          </p:nvSpPr>
          <p:spPr>
            <a:xfrm>
              <a:off x="114300" y="-66675"/>
              <a:ext cx="584200" cy="76535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0">
            <a:off x="-3349299" y="-2840784"/>
            <a:ext cx="5114374" cy="4395165"/>
            <a:chOff x="0" y="0"/>
            <a:chExt cx="812800" cy="698500"/>
          </a:xfrm>
        </p:grpSpPr>
        <p:sp>
          <p:nvSpPr>
            <p:cNvPr name="Freeform 10" id="10"/>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11" id="11"/>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0">
            <a:off x="8781393" y="7918934"/>
            <a:ext cx="4883744" cy="4273276"/>
            <a:chOff x="0" y="0"/>
            <a:chExt cx="812800" cy="711200"/>
          </a:xfrm>
        </p:grpSpPr>
        <p:sp>
          <p:nvSpPr>
            <p:cNvPr name="Freeform 13" id="13"/>
            <p:cNvSpPr/>
            <p:nvPr/>
          </p:nvSpPr>
          <p:spPr>
            <a:xfrm flipH="false" flipV="false" rot="0">
              <a:off x="24952" y="36798"/>
              <a:ext cx="762896" cy="674402"/>
            </a:xfrm>
            <a:custGeom>
              <a:avLst/>
              <a:gdLst/>
              <a:ahLst/>
              <a:cxnLst/>
              <a:rect r="r" b="b" t="t" l="l"/>
              <a:pathLst>
                <a:path h="674402" w="762896">
                  <a:moveTo>
                    <a:pt x="412908" y="18257"/>
                  </a:moveTo>
                  <a:lnTo>
                    <a:pt x="756388" y="619347"/>
                  </a:lnTo>
                  <a:cubicBezTo>
                    <a:pt x="762896" y="630736"/>
                    <a:pt x="762849" y="644728"/>
                    <a:pt x="756265" y="656074"/>
                  </a:cubicBezTo>
                  <a:cubicBezTo>
                    <a:pt x="749681" y="667419"/>
                    <a:pt x="737556" y="674402"/>
                    <a:pt x="724438" y="674402"/>
                  </a:cubicBezTo>
                  <a:lnTo>
                    <a:pt x="38458" y="674402"/>
                  </a:lnTo>
                  <a:cubicBezTo>
                    <a:pt x="25340" y="674402"/>
                    <a:pt x="13215" y="667419"/>
                    <a:pt x="6631" y="656074"/>
                  </a:cubicBezTo>
                  <a:cubicBezTo>
                    <a:pt x="47" y="644728"/>
                    <a:pt x="0" y="630736"/>
                    <a:pt x="6508" y="619347"/>
                  </a:cubicBezTo>
                  <a:lnTo>
                    <a:pt x="349988" y="18257"/>
                  </a:lnTo>
                  <a:cubicBezTo>
                    <a:pt x="356439" y="6967"/>
                    <a:pt x="368445" y="0"/>
                    <a:pt x="381448" y="0"/>
                  </a:cubicBezTo>
                  <a:cubicBezTo>
                    <a:pt x="394451" y="0"/>
                    <a:pt x="406457" y="6967"/>
                    <a:pt x="412908" y="18257"/>
                  </a:cubicBezTo>
                  <a:close/>
                </a:path>
              </a:pathLst>
            </a:custGeom>
            <a:solidFill>
              <a:srgbClr val="1D7363">
                <a:alpha val="89804"/>
              </a:srgbClr>
            </a:solidFill>
          </p:spPr>
        </p:sp>
        <p:sp>
          <p:nvSpPr>
            <p:cNvPr name="TextBox 14" id="14"/>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15" id="15"/>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10800000">
            <a:off x="9733712" y="-1378656"/>
            <a:ext cx="3352042" cy="2933037"/>
            <a:chOff x="0" y="0"/>
            <a:chExt cx="812800" cy="711200"/>
          </a:xfrm>
        </p:grpSpPr>
        <p:sp>
          <p:nvSpPr>
            <p:cNvPr name="Freeform 17" id="17"/>
            <p:cNvSpPr/>
            <p:nvPr/>
          </p:nvSpPr>
          <p:spPr>
            <a:xfrm flipH="false" flipV="false" rot="0">
              <a:off x="27265" y="40210"/>
              <a:ext cx="758270" cy="670990"/>
            </a:xfrm>
            <a:custGeom>
              <a:avLst/>
              <a:gdLst/>
              <a:ahLst/>
              <a:cxnLst/>
              <a:rect r="r" b="b" t="t" l="l"/>
              <a:pathLst>
                <a:path h="670990" w="75827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23403D">
                <a:alpha val="89804"/>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19" id="19"/>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615187" y="-2501277"/>
            <a:ext cx="4656068" cy="4114800"/>
          </a:xfrm>
          <a:custGeom>
            <a:avLst/>
            <a:gdLst/>
            <a:ahLst/>
            <a:cxnLst/>
            <a:rect r="r" b="b" t="t" l="l"/>
            <a:pathLst>
              <a:path h="4114800" w="4656068">
                <a:moveTo>
                  <a:pt x="0" y="0"/>
                </a:moveTo>
                <a:lnTo>
                  <a:pt x="4656068" y="0"/>
                </a:lnTo>
                <a:lnTo>
                  <a:pt x="46560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9779036" y="882162"/>
            <a:ext cx="7486261" cy="6878003"/>
          </a:xfrm>
          <a:custGeom>
            <a:avLst/>
            <a:gdLst/>
            <a:ahLst/>
            <a:cxnLst/>
            <a:rect r="r" b="b" t="t" l="l"/>
            <a:pathLst>
              <a:path h="6878003" w="7486261">
                <a:moveTo>
                  <a:pt x="0" y="0"/>
                </a:moveTo>
                <a:lnTo>
                  <a:pt x="7486261" y="0"/>
                </a:lnTo>
                <a:lnTo>
                  <a:pt x="7486261" y="6878002"/>
                </a:lnTo>
                <a:lnTo>
                  <a:pt x="0" y="68780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23" id="23"/>
          <p:cNvGrpSpPr/>
          <p:nvPr/>
        </p:nvGrpSpPr>
        <p:grpSpPr>
          <a:xfrm rot="0">
            <a:off x="10046427" y="1287867"/>
            <a:ext cx="9137786" cy="7852785"/>
            <a:chOff x="0" y="0"/>
            <a:chExt cx="812800" cy="698500"/>
          </a:xfrm>
        </p:grpSpPr>
        <p:sp>
          <p:nvSpPr>
            <p:cNvPr name="Freeform 24" id="24"/>
            <p:cNvSpPr/>
            <p:nvPr/>
          </p:nvSpPr>
          <p:spPr>
            <a:xfrm flipH="false" flipV="false" rot="0">
              <a:off x="6508" y="0"/>
              <a:ext cx="799785" cy="698500"/>
            </a:xfrm>
            <a:custGeom>
              <a:avLst/>
              <a:gdLst/>
              <a:ahLst/>
              <a:cxnLst/>
              <a:rect r="r" b="b" t="t" l="l"/>
              <a:pathLst>
                <a:path h="698500" w="799785">
                  <a:moveTo>
                    <a:pt x="789249" y="378542"/>
                  </a:moveTo>
                  <a:lnTo>
                    <a:pt x="620135" y="669208"/>
                  </a:lnTo>
                  <a:cubicBezTo>
                    <a:pt x="609583" y="687343"/>
                    <a:pt x="590184" y="698500"/>
                    <a:pt x="569202" y="698500"/>
                  </a:cubicBezTo>
                  <a:lnTo>
                    <a:pt x="230582" y="698500"/>
                  </a:lnTo>
                  <a:cubicBezTo>
                    <a:pt x="209600" y="698500"/>
                    <a:pt x="190201" y="687343"/>
                    <a:pt x="179649" y="669208"/>
                  </a:cubicBezTo>
                  <a:lnTo>
                    <a:pt x="10535" y="378542"/>
                  </a:lnTo>
                  <a:cubicBezTo>
                    <a:pt x="0" y="360435"/>
                    <a:pt x="0" y="338065"/>
                    <a:pt x="10535" y="319958"/>
                  </a:cubicBezTo>
                  <a:lnTo>
                    <a:pt x="179649" y="29293"/>
                  </a:lnTo>
                  <a:cubicBezTo>
                    <a:pt x="190201" y="11157"/>
                    <a:pt x="209600" y="0"/>
                    <a:pt x="230582" y="0"/>
                  </a:cubicBezTo>
                  <a:lnTo>
                    <a:pt x="569202" y="0"/>
                  </a:lnTo>
                  <a:cubicBezTo>
                    <a:pt x="590184" y="0"/>
                    <a:pt x="609583" y="11157"/>
                    <a:pt x="620135" y="29293"/>
                  </a:cubicBezTo>
                  <a:lnTo>
                    <a:pt x="789249" y="319958"/>
                  </a:lnTo>
                  <a:cubicBezTo>
                    <a:pt x="799784" y="338065"/>
                    <a:pt x="799784" y="360435"/>
                    <a:pt x="789249" y="378542"/>
                  </a:cubicBezTo>
                  <a:close/>
                </a:path>
              </a:pathLst>
            </a:custGeom>
            <a:solidFill>
              <a:srgbClr val="1D7363"/>
            </a:solidFill>
          </p:spPr>
        </p:sp>
        <p:sp>
          <p:nvSpPr>
            <p:cNvPr name="TextBox 25" id="25"/>
            <p:cNvSpPr txBox="true"/>
            <p:nvPr/>
          </p:nvSpPr>
          <p:spPr>
            <a:xfrm>
              <a:off x="114300" y="-66675"/>
              <a:ext cx="584200" cy="765175"/>
            </a:xfrm>
            <a:prstGeom prst="rect">
              <a:avLst/>
            </a:prstGeom>
          </p:spPr>
          <p:txBody>
            <a:bodyPr anchor="ctr" rtlCol="false" tIns="61771" lIns="61771" bIns="61771" rIns="61771"/>
            <a:lstStyle/>
            <a:p>
              <a:pPr algn="ctr">
                <a:lnSpc>
                  <a:spcPts val="3750"/>
                </a:lnSpc>
              </a:pPr>
            </a:p>
          </p:txBody>
        </p:sp>
      </p:grpSp>
      <p:grpSp>
        <p:nvGrpSpPr>
          <p:cNvPr name="Group 26" id="26"/>
          <p:cNvGrpSpPr/>
          <p:nvPr/>
        </p:nvGrpSpPr>
        <p:grpSpPr>
          <a:xfrm rot="0">
            <a:off x="10504118" y="1560644"/>
            <a:ext cx="10362415" cy="7307231"/>
            <a:chOff x="0" y="0"/>
            <a:chExt cx="990546" cy="698500"/>
          </a:xfrm>
        </p:grpSpPr>
        <p:sp>
          <p:nvSpPr>
            <p:cNvPr name="Freeform 27" id="27"/>
            <p:cNvSpPr/>
            <p:nvPr/>
          </p:nvSpPr>
          <p:spPr>
            <a:xfrm flipH="false" flipV="false" rot="0">
              <a:off x="4304" y="0"/>
              <a:ext cx="981938" cy="698500"/>
            </a:xfrm>
            <a:custGeom>
              <a:avLst/>
              <a:gdLst/>
              <a:ahLst/>
              <a:cxnLst/>
              <a:rect r="r" b="b" t="t" l="l"/>
              <a:pathLst>
                <a:path h="698500" w="981938">
                  <a:moveTo>
                    <a:pt x="974970" y="368623"/>
                  </a:moveTo>
                  <a:lnTo>
                    <a:pt x="794313" y="679127"/>
                  </a:lnTo>
                  <a:cubicBezTo>
                    <a:pt x="787335" y="691121"/>
                    <a:pt x="774505" y="698500"/>
                    <a:pt x="760628" y="698500"/>
                  </a:cubicBezTo>
                  <a:lnTo>
                    <a:pt x="221309" y="698500"/>
                  </a:lnTo>
                  <a:cubicBezTo>
                    <a:pt x="207433" y="698500"/>
                    <a:pt x="194603" y="691121"/>
                    <a:pt x="187624" y="679127"/>
                  </a:cubicBezTo>
                  <a:lnTo>
                    <a:pt x="6968" y="368623"/>
                  </a:lnTo>
                  <a:cubicBezTo>
                    <a:pt x="0" y="356647"/>
                    <a:pt x="0" y="341853"/>
                    <a:pt x="6968" y="329877"/>
                  </a:cubicBezTo>
                  <a:lnTo>
                    <a:pt x="187624" y="19373"/>
                  </a:lnTo>
                  <a:cubicBezTo>
                    <a:pt x="194603" y="7379"/>
                    <a:pt x="207433" y="0"/>
                    <a:pt x="221309" y="0"/>
                  </a:cubicBezTo>
                  <a:lnTo>
                    <a:pt x="760628" y="0"/>
                  </a:lnTo>
                  <a:cubicBezTo>
                    <a:pt x="774505" y="0"/>
                    <a:pt x="787335" y="7379"/>
                    <a:pt x="794313" y="19373"/>
                  </a:cubicBezTo>
                  <a:lnTo>
                    <a:pt x="974970" y="329877"/>
                  </a:lnTo>
                  <a:cubicBezTo>
                    <a:pt x="981938" y="341853"/>
                    <a:pt x="981938" y="356647"/>
                    <a:pt x="974970" y="368623"/>
                  </a:cubicBezTo>
                  <a:close/>
                </a:path>
              </a:pathLst>
            </a:custGeom>
            <a:blipFill>
              <a:blip r:embed="rId11"/>
              <a:stretch>
                <a:fillRect l="-9318" t="-27300" r="-617" b="-26697"/>
              </a:stretch>
            </a:blipFill>
            <a:ln w="209550" cap="rnd">
              <a:solidFill>
                <a:srgbClr val="FFFFFF"/>
              </a:solidFill>
              <a:prstDash val="solid"/>
              <a:round/>
            </a:ln>
          </p:spPr>
        </p:sp>
      </p:grpSp>
      <p:sp>
        <p:nvSpPr>
          <p:cNvPr name="TextBox 28" id="28"/>
          <p:cNvSpPr txBox="true"/>
          <p:nvPr/>
        </p:nvSpPr>
        <p:spPr>
          <a:xfrm rot="0">
            <a:off x="1174750" y="3492490"/>
            <a:ext cx="7969250" cy="2928341"/>
          </a:xfrm>
          <a:prstGeom prst="rect">
            <a:avLst/>
          </a:prstGeom>
        </p:spPr>
        <p:txBody>
          <a:bodyPr anchor="t" rtlCol="false" tIns="0" lIns="0" bIns="0" rIns="0">
            <a:spAutoFit/>
          </a:bodyPr>
          <a:lstStyle/>
          <a:p>
            <a:pPr algn="l">
              <a:lnSpc>
                <a:spcPts val="7581"/>
              </a:lnSpc>
            </a:pPr>
            <a:r>
              <a:rPr lang="en-US" b="true" sz="7581">
                <a:solidFill>
                  <a:srgbClr val="23403D"/>
                </a:solidFill>
                <a:latin typeface="TT Norms Bold"/>
                <a:ea typeface="TT Norms Bold"/>
                <a:cs typeface="TT Norms Bold"/>
                <a:sym typeface="TT Norms Bold"/>
                <a:hlinkClick r:id="rId12" tooltip="https://github.com/AdhamHassanAli/Loans-Credits-end-to-end-data-engineering-solution"/>
              </a:rPr>
              <a:t>END-TO-END LENDING </a:t>
            </a:r>
          </a:p>
          <a:p>
            <a:pPr algn="l">
              <a:lnSpc>
                <a:spcPts val="7581"/>
              </a:lnSpc>
            </a:pPr>
            <a:r>
              <a:rPr lang="en-US" b="true" sz="7581">
                <a:solidFill>
                  <a:srgbClr val="23403D"/>
                </a:solidFill>
                <a:latin typeface="TT Norms Bold"/>
                <a:ea typeface="TT Norms Bold"/>
                <a:cs typeface="TT Norms Bold"/>
                <a:sym typeface="TT Norms Bold"/>
                <a:hlinkClick r:id="rId13" tooltip="https://github.com/AdhamHassanAli/Loans-Credits-end-to-end-data-engineering-solution"/>
              </a:rPr>
              <a:t>DATA</a:t>
            </a:r>
            <a:r>
              <a:rPr lang="en-US" sz="7581" b="true">
                <a:solidFill>
                  <a:srgbClr val="23403D"/>
                </a:solidFill>
                <a:latin typeface="TT Norms Bold"/>
                <a:ea typeface="TT Norms Bold"/>
                <a:cs typeface="TT Norms Bold"/>
                <a:sym typeface="TT Norms Bold"/>
              </a:rPr>
              <a:t> PIPELINE</a:t>
            </a:r>
          </a:p>
        </p:txBody>
      </p:sp>
      <p:sp>
        <p:nvSpPr>
          <p:cNvPr name="TextBox 29" id="29"/>
          <p:cNvSpPr txBox="true"/>
          <p:nvPr/>
        </p:nvSpPr>
        <p:spPr>
          <a:xfrm rot="0">
            <a:off x="1174750" y="8826368"/>
            <a:ext cx="5446922" cy="860557"/>
          </a:xfrm>
          <a:prstGeom prst="rect">
            <a:avLst/>
          </a:prstGeom>
        </p:spPr>
        <p:txBody>
          <a:bodyPr anchor="t" rtlCol="false" tIns="0" lIns="0" bIns="0" rIns="0">
            <a:spAutoFit/>
          </a:bodyPr>
          <a:lstStyle/>
          <a:p>
            <a:pPr algn="l">
              <a:lnSpc>
                <a:spcPts val="3500"/>
              </a:lnSpc>
            </a:pPr>
            <a:r>
              <a:rPr lang="en-US" sz="2500" b="true">
                <a:solidFill>
                  <a:srgbClr val="23403D"/>
                </a:solidFill>
                <a:latin typeface="TT Norms Bold"/>
                <a:ea typeface="TT Norms Bold"/>
                <a:cs typeface="TT Norms Bold"/>
                <a:sym typeface="TT Norms Bold"/>
              </a:rPr>
              <a:t>Date: </a:t>
            </a:r>
            <a:r>
              <a:rPr lang="en-US" sz="2500">
                <a:solidFill>
                  <a:srgbClr val="23403D"/>
                </a:solidFill>
                <a:latin typeface="TT Norms"/>
                <a:ea typeface="TT Norms"/>
                <a:cs typeface="TT Norms"/>
                <a:sym typeface="TT Norms"/>
              </a:rPr>
              <a:t>Aug 23, 2025</a:t>
            </a:r>
          </a:p>
          <a:p>
            <a:pPr algn="l">
              <a:lnSpc>
                <a:spcPts val="3500"/>
              </a:lnSpc>
            </a:pPr>
            <a:r>
              <a:rPr lang="en-US" sz="2500" b="true">
                <a:solidFill>
                  <a:srgbClr val="23403D"/>
                </a:solidFill>
                <a:latin typeface="TT Norms Bold"/>
                <a:ea typeface="TT Norms Bold"/>
                <a:cs typeface="TT Norms Bold"/>
                <a:sym typeface="TT Norms Bold"/>
              </a:rPr>
              <a:t>Track: </a:t>
            </a:r>
            <a:r>
              <a:rPr lang="en-US" sz="2500">
                <a:solidFill>
                  <a:srgbClr val="23403D"/>
                </a:solidFill>
                <a:latin typeface="TT Norms"/>
                <a:ea typeface="TT Norms"/>
                <a:cs typeface="TT Norms"/>
                <a:sym typeface="TT Norms"/>
              </a:rPr>
              <a:t>Data Engineering Fayoum</a:t>
            </a:r>
          </a:p>
        </p:txBody>
      </p:sp>
      <p:sp>
        <p:nvSpPr>
          <p:cNvPr name="Freeform 30" id="30"/>
          <p:cNvSpPr/>
          <p:nvPr/>
        </p:nvSpPr>
        <p:spPr>
          <a:xfrm flipH="false" flipV="false" rot="0">
            <a:off x="1028700" y="135234"/>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1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8860626" y="0"/>
            <a:ext cx="10399005" cy="10281761"/>
            <a:chOff x="0" y="0"/>
            <a:chExt cx="406400" cy="401818"/>
          </a:xfrm>
        </p:grpSpPr>
        <p:sp>
          <p:nvSpPr>
            <p:cNvPr name="Freeform 4" id="4"/>
            <p:cNvSpPr/>
            <p:nvPr/>
          </p:nvSpPr>
          <p:spPr>
            <a:xfrm flipH="false" flipV="false" rot="0">
              <a:off x="0" y="0"/>
              <a:ext cx="406400" cy="401818"/>
            </a:xfrm>
            <a:custGeom>
              <a:avLst/>
              <a:gdLst/>
              <a:ahLst/>
              <a:cxnLst/>
              <a:rect r="r" b="b" t="t" l="l"/>
              <a:pathLst>
                <a:path h="401818" w="406400">
                  <a:moveTo>
                    <a:pt x="203200" y="0"/>
                  </a:moveTo>
                  <a:lnTo>
                    <a:pt x="406400" y="0"/>
                  </a:lnTo>
                  <a:lnTo>
                    <a:pt x="203200" y="401818"/>
                  </a:lnTo>
                  <a:lnTo>
                    <a:pt x="0" y="401818"/>
                  </a:lnTo>
                  <a:lnTo>
                    <a:pt x="203200" y="0"/>
                  </a:lnTo>
                  <a:close/>
                </a:path>
              </a:pathLst>
            </a:custGeom>
            <a:solidFill>
              <a:srgbClr val="23403D"/>
            </a:solidFill>
          </p:spPr>
        </p:sp>
        <p:sp>
          <p:nvSpPr>
            <p:cNvPr name="TextBox 5" id="5"/>
            <p:cNvSpPr txBox="true"/>
            <p:nvPr/>
          </p:nvSpPr>
          <p:spPr>
            <a:xfrm>
              <a:off x="101600" y="-66675"/>
              <a:ext cx="203200"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0">
            <a:off x="11292460" y="-4624142"/>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1D7363"/>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0">
            <a:off x="9257377" y="961785"/>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1D7363"/>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sp>
        <p:nvSpPr>
          <p:cNvPr name="Freeform 12" id="12"/>
          <p:cNvSpPr/>
          <p:nvPr/>
        </p:nvSpPr>
        <p:spPr>
          <a:xfrm flipH="false" flipV="false" rot="0">
            <a:off x="-465592" y="9677400"/>
            <a:ext cx="2085975" cy="818745"/>
          </a:xfrm>
          <a:custGeom>
            <a:avLst/>
            <a:gdLst/>
            <a:ahLst/>
            <a:cxnLst/>
            <a:rect r="r" b="b" t="t" l="l"/>
            <a:pathLst>
              <a:path h="818745" w="2085975">
                <a:moveTo>
                  <a:pt x="0" y="0"/>
                </a:moveTo>
                <a:lnTo>
                  <a:pt x="2085975" y="0"/>
                </a:lnTo>
                <a:lnTo>
                  <a:pt x="2085975" y="818745"/>
                </a:lnTo>
                <a:lnTo>
                  <a:pt x="0" y="818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0" y="6362700"/>
            <a:ext cx="5410171" cy="1050844"/>
          </a:xfrm>
          <a:custGeom>
            <a:avLst/>
            <a:gdLst/>
            <a:ahLst/>
            <a:cxnLst/>
            <a:rect r="r" b="b" t="t" l="l"/>
            <a:pathLst>
              <a:path h="1050844" w="5410171">
                <a:moveTo>
                  <a:pt x="0" y="0"/>
                </a:moveTo>
                <a:lnTo>
                  <a:pt x="5410171" y="0"/>
                </a:lnTo>
                <a:lnTo>
                  <a:pt x="5410171" y="1050844"/>
                </a:lnTo>
                <a:lnTo>
                  <a:pt x="0" y="1050844"/>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194102" r="0" b="0"/>
            </a:stretch>
          </a:blipFill>
          <a:ln cap="sq">
            <a:noFill/>
            <a:prstDash val="solid"/>
            <a:miter/>
          </a:ln>
        </p:spPr>
      </p:sp>
      <p:grpSp>
        <p:nvGrpSpPr>
          <p:cNvPr name="Group 14" id="14"/>
          <p:cNvGrpSpPr/>
          <p:nvPr/>
        </p:nvGrpSpPr>
        <p:grpSpPr>
          <a:xfrm rot="0">
            <a:off x="-465592" y="6108333"/>
            <a:ext cx="5875762" cy="956408"/>
            <a:chOff x="0" y="0"/>
            <a:chExt cx="1547526" cy="251894"/>
          </a:xfrm>
        </p:grpSpPr>
        <p:sp>
          <p:nvSpPr>
            <p:cNvPr name="Freeform 15" id="15"/>
            <p:cNvSpPr/>
            <p:nvPr/>
          </p:nvSpPr>
          <p:spPr>
            <a:xfrm flipH="false" flipV="false" rot="0">
              <a:off x="0" y="0"/>
              <a:ext cx="1547526" cy="251894"/>
            </a:xfrm>
            <a:custGeom>
              <a:avLst/>
              <a:gdLst/>
              <a:ahLst/>
              <a:cxnLst/>
              <a:rect r="r" b="b" t="t" l="l"/>
              <a:pathLst>
                <a:path h="251894" w="1547526">
                  <a:moveTo>
                    <a:pt x="19764" y="0"/>
                  </a:moveTo>
                  <a:lnTo>
                    <a:pt x="1527762" y="0"/>
                  </a:lnTo>
                  <a:cubicBezTo>
                    <a:pt x="1533004" y="0"/>
                    <a:pt x="1538031" y="2082"/>
                    <a:pt x="1541737" y="5789"/>
                  </a:cubicBezTo>
                  <a:cubicBezTo>
                    <a:pt x="1545444" y="9495"/>
                    <a:pt x="1547526" y="14522"/>
                    <a:pt x="1547526" y="19764"/>
                  </a:cubicBezTo>
                  <a:lnTo>
                    <a:pt x="1547526" y="232130"/>
                  </a:lnTo>
                  <a:cubicBezTo>
                    <a:pt x="1547526" y="237371"/>
                    <a:pt x="1545444" y="242398"/>
                    <a:pt x="1541737" y="246105"/>
                  </a:cubicBezTo>
                  <a:cubicBezTo>
                    <a:pt x="1538031" y="249811"/>
                    <a:pt x="1533004" y="251894"/>
                    <a:pt x="1527762" y="251894"/>
                  </a:cubicBezTo>
                  <a:lnTo>
                    <a:pt x="19764" y="251894"/>
                  </a:lnTo>
                  <a:cubicBezTo>
                    <a:pt x="14522" y="251894"/>
                    <a:pt x="9495" y="249811"/>
                    <a:pt x="5789" y="246105"/>
                  </a:cubicBezTo>
                  <a:cubicBezTo>
                    <a:pt x="2082" y="242398"/>
                    <a:pt x="0" y="237371"/>
                    <a:pt x="0" y="232130"/>
                  </a:cubicBezTo>
                  <a:lnTo>
                    <a:pt x="0" y="19764"/>
                  </a:lnTo>
                  <a:cubicBezTo>
                    <a:pt x="0" y="14522"/>
                    <a:pt x="2082" y="9495"/>
                    <a:pt x="5789" y="5789"/>
                  </a:cubicBezTo>
                  <a:cubicBezTo>
                    <a:pt x="9495" y="2082"/>
                    <a:pt x="14522" y="0"/>
                    <a:pt x="19764" y="0"/>
                  </a:cubicBezTo>
                  <a:close/>
                </a:path>
              </a:pathLst>
            </a:custGeom>
            <a:solidFill>
              <a:srgbClr val="1D7363"/>
            </a:solidFill>
          </p:spPr>
        </p:sp>
        <p:sp>
          <p:nvSpPr>
            <p:cNvPr name="TextBox 16" id="16"/>
            <p:cNvSpPr txBox="true"/>
            <p:nvPr/>
          </p:nvSpPr>
          <p:spPr>
            <a:xfrm>
              <a:off x="0" y="-66675"/>
              <a:ext cx="1547526" cy="318569"/>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5176500" y="-292020"/>
            <a:ext cx="4035505" cy="818745"/>
            <a:chOff x="0" y="0"/>
            <a:chExt cx="5380674" cy="1091660"/>
          </a:xfrm>
        </p:grpSpPr>
        <p:sp>
          <p:nvSpPr>
            <p:cNvPr name="Freeform 18" id="18"/>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7">
                <a:extLst>
                  <a:ext uri="{96DAC541-7B7A-43D3-8B79-37D633B846F1}">
                    <asvg:svgBlip xmlns:asvg="http://schemas.microsoft.com/office/drawing/2016/SVG/main" r:embed="rId8"/>
                  </a:ext>
                </a:extLst>
              </a:blip>
              <a:stretch>
                <a:fillRect l="0" t="0" r="-11819" b="0"/>
              </a:stretch>
            </a:blipFill>
          </p:spPr>
        </p:sp>
      </p:grpSp>
      <p:grpSp>
        <p:nvGrpSpPr>
          <p:cNvPr name="Group 20" id="20"/>
          <p:cNvGrpSpPr/>
          <p:nvPr/>
        </p:nvGrpSpPr>
        <p:grpSpPr>
          <a:xfrm rot="0">
            <a:off x="15970737" y="8578892"/>
            <a:ext cx="4307273" cy="3015761"/>
            <a:chOff x="0" y="0"/>
            <a:chExt cx="505660" cy="354041"/>
          </a:xfrm>
        </p:grpSpPr>
        <p:sp>
          <p:nvSpPr>
            <p:cNvPr name="Freeform 21" id="21"/>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1D7363"/>
            </a:solidFill>
          </p:spPr>
        </p:sp>
        <p:sp>
          <p:nvSpPr>
            <p:cNvPr name="TextBox 22" id="22"/>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grpSp>
        <p:nvGrpSpPr>
          <p:cNvPr name="Group 23" id="23"/>
          <p:cNvGrpSpPr/>
          <p:nvPr/>
        </p:nvGrpSpPr>
        <p:grpSpPr>
          <a:xfrm rot="0">
            <a:off x="-3349299" y="-2840784"/>
            <a:ext cx="5114374" cy="4395165"/>
            <a:chOff x="0" y="0"/>
            <a:chExt cx="812800" cy="698500"/>
          </a:xfrm>
        </p:grpSpPr>
        <p:sp>
          <p:nvSpPr>
            <p:cNvPr name="Freeform 24" id="24"/>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25" id="25"/>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6" id="26"/>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7674864" y="9720423"/>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0732730" y="-358807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1174750" y="1920249"/>
            <a:ext cx="9557980"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OUR VISION</a:t>
            </a:r>
          </a:p>
        </p:txBody>
      </p:sp>
      <p:sp>
        <p:nvSpPr>
          <p:cNvPr name="TextBox 30" id="30"/>
          <p:cNvSpPr txBox="true"/>
          <p:nvPr/>
        </p:nvSpPr>
        <p:spPr>
          <a:xfrm rot="0">
            <a:off x="1174750" y="4105692"/>
            <a:ext cx="6523545" cy="1758950"/>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Inspired by Lending Club’s peer-to-peer lending model, we analyzed the dataset to explore borrower risk factors and evaluate investment performance. Our focus was on simplifying these insights to make them more accessible and actionable for decision-makers.</a:t>
            </a:r>
          </a:p>
        </p:txBody>
      </p:sp>
      <p:sp>
        <p:nvSpPr>
          <p:cNvPr name="TextBox 31" id="31"/>
          <p:cNvSpPr txBox="true"/>
          <p:nvPr/>
        </p:nvSpPr>
        <p:spPr>
          <a:xfrm rot="0">
            <a:off x="1174750" y="7524792"/>
            <a:ext cx="6523545" cy="1054100"/>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To build a smarter, data-driven lending platform that reduces risk, improves trust, and maximizes opportunities for both borrowers and investors.</a:t>
            </a:r>
          </a:p>
        </p:txBody>
      </p:sp>
      <p:sp>
        <p:nvSpPr>
          <p:cNvPr name="TextBox 32" id="32"/>
          <p:cNvSpPr txBox="true"/>
          <p:nvPr/>
        </p:nvSpPr>
        <p:spPr>
          <a:xfrm rot="0">
            <a:off x="1174750" y="3419611"/>
            <a:ext cx="4235421" cy="533400"/>
          </a:xfrm>
          <a:prstGeom prst="rect">
            <a:avLst/>
          </a:prstGeom>
        </p:spPr>
        <p:txBody>
          <a:bodyPr anchor="t" rtlCol="false" tIns="0" lIns="0" bIns="0" rIns="0">
            <a:spAutoFit/>
          </a:bodyPr>
          <a:lstStyle/>
          <a:p>
            <a:pPr algn="l">
              <a:lnSpc>
                <a:spcPts val="4499"/>
              </a:lnSpc>
            </a:pPr>
            <a:r>
              <a:rPr lang="en-US" sz="2999" b="true">
                <a:solidFill>
                  <a:srgbClr val="1D7363"/>
                </a:solidFill>
                <a:latin typeface="TT Norms Bold"/>
                <a:ea typeface="TT Norms Bold"/>
                <a:cs typeface="TT Norms Bold"/>
                <a:sym typeface="TT Norms Bold"/>
              </a:rPr>
              <a:t>Background</a:t>
            </a:r>
          </a:p>
        </p:txBody>
      </p:sp>
      <p:sp>
        <p:nvSpPr>
          <p:cNvPr name="TextBox 33" id="33"/>
          <p:cNvSpPr txBox="true"/>
          <p:nvPr/>
        </p:nvSpPr>
        <p:spPr>
          <a:xfrm rot="0">
            <a:off x="1174750" y="6258061"/>
            <a:ext cx="3616898" cy="533400"/>
          </a:xfrm>
          <a:prstGeom prst="rect">
            <a:avLst/>
          </a:prstGeom>
        </p:spPr>
        <p:txBody>
          <a:bodyPr anchor="t" rtlCol="false" tIns="0" lIns="0" bIns="0" rIns="0">
            <a:spAutoFit/>
          </a:bodyPr>
          <a:lstStyle/>
          <a:p>
            <a:pPr algn="l">
              <a:lnSpc>
                <a:spcPts val="4499"/>
              </a:lnSpc>
            </a:pPr>
            <a:r>
              <a:rPr lang="en-US" sz="2999" b="true">
                <a:solidFill>
                  <a:srgbClr val="FFFFFF"/>
                </a:solidFill>
                <a:latin typeface="TT Norms Bold"/>
                <a:ea typeface="TT Norms Bold"/>
                <a:cs typeface="TT Norms Bold"/>
                <a:sym typeface="TT Norms Bold"/>
              </a:rPr>
              <a:t>Mission Statement</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8860626" y="0"/>
            <a:ext cx="10399005" cy="10281761"/>
            <a:chOff x="0" y="0"/>
            <a:chExt cx="406400" cy="401818"/>
          </a:xfrm>
        </p:grpSpPr>
        <p:sp>
          <p:nvSpPr>
            <p:cNvPr name="Freeform 4" id="4"/>
            <p:cNvSpPr/>
            <p:nvPr/>
          </p:nvSpPr>
          <p:spPr>
            <a:xfrm flipH="false" flipV="false" rot="0">
              <a:off x="0" y="0"/>
              <a:ext cx="406400" cy="401818"/>
            </a:xfrm>
            <a:custGeom>
              <a:avLst/>
              <a:gdLst/>
              <a:ahLst/>
              <a:cxnLst/>
              <a:rect r="r" b="b" t="t" l="l"/>
              <a:pathLst>
                <a:path h="401818" w="406400">
                  <a:moveTo>
                    <a:pt x="203200" y="0"/>
                  </a:moveTo>
                  <a:lnTo>
                    <a:pt x="406400" y="0"/>
                  </a:lnTo>
                  <a:lnTo>
                    <a:pt x="203200" y="401818"/>
                  </a:lnTo>
                  <a:lnTo>
                    <a:pt x="0" y="401818"/>
                  </a:lnTo>
                  <a:lnTo>
                    <a:pt x="203200" y="0"/>
                  </a:lnTo>
                  <a:close/>
                </a:path>
              </a:pathLst>
            </a:custGeom>
            <a:solidFill>
              <a:srgbClr val="23403D"/>
            </a:solidFill>
          </p:spPr>
        </p:sp>
        <p:sp>
          <p:nvSpPr>
            <p:cNvPr name="TextBox 5" id="5"/>
            <p:cNvSpPr txBox="true"/>
            <p:nvPr/>
          </p:nvSpPr>
          <p:spPr>
            <a:xfrm>
              <a:off x="101600" y="-66675"/>
              <a:ext cx="203200"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0">
            <a:off x="11292460" y="-4624142"/>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1D7363"/>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0">
            <a:off x="9257377" y="961785"/>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1D7363"/>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sp>
        <p:nvSpPr>
          <p:cNvPr name="Freeform 12" id="12"/>
          <p:cNvSpPr/>
          <p:nvPr/>
        </p:nvSpPr>
        <p:spPr>
          <a:xfrm flipH="false" flipV="false" rot="0">
            <a:off x="-465592" y="9677400"/>
            <a:ext cx="2085975" cy="818745"/>
          </a:xfrm>
          <a:custGeom>
            <a:avLst/>
            <a:gdLst/>
            <a:ahLst/>
            <a:cxnLst/>
            <a:rect r="r" b="b" t="t" l="l"/>
            <a:pathLst>
              <a:path h="818745" w="2085975">
                <a:moveTo>
                  <a:pt x="0" y="0"/>
                </a:moveTo>
                <a:lnTo>
                  <a:pt x="2085975" y="0"/>
                </a:lnTo>
                <a:lnTo>
                  <a:pt x="2085975" y="818745"/>
                </a:lnTo>
                <a:lnTo>
                  <a:pt x="0" y="8187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0" y="6362700"/>
            <a:ext cx="5410171" cy="1050844"/>
          </a:xfrm>
          <a:custGeom>
            <a:avLst/>
            <a:gdLst/>
            <a:ahLst/>
            <a:cxnLst/>
            <a:rect r="r" b="b" t="t" l="l"/>
            <a:pathLst>
              <a:path h="1050844" w="5410171">
                <a:moveTo>
                  <a:pt x="0" y="0"/>
                </a:moveTo>
                <a:lnTo>
                  <a:pt x="5410171" y="0"/>
                </a:lnTo>
                <a:lnTo>
                  <a:pt x="5410171" y="1050844"/>
                </a:lnTo>
                <a:lnTo>
                  <a:pt x="0" y="1050844"/>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194102" r="0" b="0"/>
            </a:stretch>
          </a:blipFill>
          <a:ln cap="sq">
            <a:noFill/>
            <a:prstDash val="solid"/>
            <a:miter/>
          </a:ln>
        </p:spPr>
      </p:sp>
      <p:grpSp>
        <p:nvGrpSpPr>
          <p:cNvPr name="Group 14" id="14"/>
          <p:cNvGrpSpPr/>
          <p:nvPr/>
        </p:nvGrpSpPr>
        <p:grpSpPr>
          <a:xfrm rot="0">
            <a:off x="-465592" y="6108333"/>
            <a:ext cx="5875762" cy="956408"/>
            <a:chOff x="0" y="0"/>
            <a:chExt cx="1547526" cy="251894"/>
          </a:xfrm>
        </p:grpSpPr>
        <p:sp>
          <p:nvSpPr>
            <p:cNvPr name="Freeform 15" id="15"/>
            <p:cNvSpPr/>
            <p:nvPr/>
          </p:nvSpPr>
          <p:spPr>
            <a:xfrm flipH="false" flipV="false" rot="0">
              <a:off x="0" y="0"/>
              <a:ext cx="1547526" cy="251894"/>
            </a:xfrm>
            <a:custGeom>
              <a:avLst/>
              <a:gdLst/>
              <a:ahLst/>
              <a:cxnLst/>
              <a:rect r="r" b="b" t="t" l="l"/>
              <a:pathLst>
                <a:path h="251894" w="1547526">
                  <a:moveTo>
                    <a:pt x="19764" y="0"/>
                  </a:moveTo>
                  <a:lnTo>
                    <a:pt x="1527762" y="0"/>
                  </a:lnTo>
                  <a:cubicBezTo>
                    <a:pt x="1533004" y="0"/>
                    <a:pt x="1538031" y="2082"/>
                    <a:pt x="1541737" y="5789"/>
                  </a:cubicBezTo>
                  <a:cubicBezTo>
                    <a:pt x="1545444" y="9495"/>
                    <a:pt x="1547526" y="14522"/>
                    <a:pt x="1547526" y="19764"/>
                  </a:cubicBezTo>
                  <a:lnTo>
                    <a:pt x="1547526" y="232130"/>
                  </a:lnTo>
                  <a:cubicBezTo>
                    <a:pt x="1547526" y="237371"/>
                    <a:pt x="1545444" y="242398"/>
                    <a:pt x="1541737" y="246105"/>
                  </a:cubicBezTo>
                  <a:cubicBezTo>
                    <a:pt x="1538031" y="249811"/>
                    <a:pt x="1533004" y="251894"/>
                    <a:pt x="1527762" y="251894"/>
                  </a:cubicBezTo>
                  <a:lnTo>
                    <a:pt x="19764" y="251894"/>
                  </a:lnTo>
                  <a:cubicBezTo>
                    <a:pt x="14522" y="251894"/>
                    <a:pt x="9495" y="249811"/>
                    <a:pt x="5789" y="246105"/>
                  </a:cubicBezTo>
                  <a:cubicBezTo>
                    <a:pt x="2082" y="242398"/>
                    <a:pt x="0" y="237371"/>
                    <a:pt x="0" y="232130"/>
                  </a:cubicBezTo>
                  <a:lnTo>
                    <a:pt x="0" y="19764"/>
                  </a:lnTo>
                  <a:cubicBezTo>
                    <a:pt x="0" y="14522"/>
                    <a:pt x="2082" y="9495"/>
                    <a:pt x="5789" y="5789"/>
                  </a:cubicBezTo>
                  <a:cubicBezTo>
                    <a:pt x="9495" y="2082"/>
                    <a:pt x="14522" y="0"/>
                    <a:pt x="19764" y="0"/>
                  </a:cubicBezTo>
                  <a:close/>
                </a:path>
              </a:pathLst>
            </a:custGeom>
            <a:solidFill>
              <a:srgbClr val="1D7363"/>
            </a:solidFill>
          </p:spPr>
        </p:sp>
        <p:sp>
          <p:nvSpPr>
            <p:cNvPr name="TextBox 16" id="16"/>
            <p:cNvSpPr txBox="true"/>
            <p:nvPr/>
          </p:nvSpPr>
          <p:spPr>
            <a:xfrm>
              <a:off x="0" y="-66675"/>
              <a:ext cx="1547526" cy="318569"/>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5176500" y="-292020"/>
            <a:ext cx="4035505" cy="818745"/>
            <a:chOff x="0" y="0"/>
            <a:chExt cx="5380674" cy="1091660"/>
          </a:xfrm>
        </p:grpSpPr>
        <p:sp>
          <p:nvSpPr>
            <p:cNvPr name="Freeform 18" id="18"/>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7">
                <a:extLst>
                  <a:ext uri="{96DAC541-7B7A-43D3-8B79-37D633B846F1}">
                    <asvg:svgBlip xmlns:asvg="http://schemas.microsoft.com/office/drawing/2016/SVG/main" r:embed="rId8"/>
                  </a:ext>
                </a:extLst>
              </a:blip>
              <a:stretch>
                <a:fillRect l="0" t="0" r="-11819" b="0"/>
              </a:stretch>
            </a:blipFill>
          </p:spPr>
        </p:sp>
      </p:grpSp>
      <p:grpSp>
        <p:nvGrpSpPr>
          <p:cNvPr name="Group 20" id="20"/>
          <p:cNvGrpSpPr/>
          <p:nvPr/>
        </p:nvGrpSpPr>
        <p:grpSpPr>
          <a:xfrm rot="0">
            <a:off x="15970737" y="8578892"/>
            <a:ext cx="4307273" cy="3015761"/>
            <a:chOff x="0" y="0"/>
            <a:chExt cx="505660" cy="354041"/>
          </a:xfrm>
        </p:grpSpPr>
        <p:sp>
          <p:nvSpPr>
            <p:cNvPr name="Freeform 21" id="21"/>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1D7363"/>
            </a:solidFill>
          </p:spPr>
        </p:sp>
        <p:sp>
          <p:nvSpPr>
            <p:cNvPr name="TextBox 22" id="22"/>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grpSp>
        <p:nvGrpSpPr>
          <p:cNvPr name="Group 23" id="23"/>
          <p:cNvGrpSpPr/>
          <p:nvPr/>
        </p:nvGrpSpPr>
        <p:grpSpPr>
          <a:xfrm rot="0">
            <a:off x="-3349299" y="-2840784"/>
            <a:ext cx="5114374" cy="4395165"/>
            <a:chOff x="0" y="0"/>
            <a:chExt cx="812800" cy="698500"/>
          </a:xfrm>
        </p:grpSpPr>
        <p:sp>
          <p:nvSpPr>
            <p:cNvPr name="Freeform 24" id="24"/>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25" id="25"/>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6" id="26"/>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7674864" y="9720423"/>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0732730" y="-358807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1174750" y="1920249"/>
            <a:ext cx="9557980"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OUR VISION - II</a:t>
            </a:r>
          </a:p>
        </p:txBody>
      </p:sp>
      <p:sp>
        <p:nvSpPr>
          <p:cNvPr name="TextBox 30" id="30"/>
          <p:cNvSpPr txBox="true"/>
          <p:nvPr/>
        </p:nvSpPr>
        <p:spPr>
          <a:xfrm rot="0">
            <a:off x="1174750" y="4105692"/>
            <a:ext cx="6523545" cy="1406525"/>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Traditional lending models make it difficult for investors to identify trustworthy borrowers and for borrowers to access fair opportunities. The lack of transparency and efficiency creates barriers for both sides.</a:t>
            </a:r>
          </a:p>
        </p:txBody>
      </p:sp>
      <p:sp>
        <p:nvSpPr>
          <p:cNvPr name="TextBox 31" id="31"/>
          <p:cNvSpPr txBox="true"/>
          <p:nvPr/>
        </p:nvSpPr>
        <p:spPr>
          <a:xfrm rot="0">
            <a:off x="1174750" y="7524792"/>
            <a:ext cx="6523545" cy="1758950"/>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We designed a batch data pipeline that ingests raw CSV files, transforms them into structured tables, and integrates with Snowflake, dbt, Airflow, and Power BI. This enabled reliable reporting, risk analysis, and simplified decision-making.</a:t>
            </a:r>
          </a:p>
        </p:txBody>
      </p:sp>
      <p:sp>
        <p:nvSpPr>
          <p:cNvPr name="TextBox 32" id="32"/>
          <p:cNvSpPr txBox="true"/>
          <p:nvPr/>
        </p:nvSpPr>
        <p:spPr>
          <a:xfrm rot="0">
            <a:off x="1174750" y="3419611"/>
            <a:ext cx="4235421" cy="533400"/>
          </a:xfrm>
          <a:prstGeom prst="rect">
            <a:avLst/>
          </a:prstGeom>
        </p:spPr>
        <p:txBody>
          <a:bodyPr anchor="t" rtlCol="false" tIns="0" lIns="0" bIns="0" rIns="0">
            <a:spAutoFit/>
          </a:bodyPr>
          <a:lstStyle/>
          <a:p>
            <a:pPr algn="l">
              <a:lnSpc>
                <a:spcPts val="4499"/>
              </a:lnSpc>
            </a:pPr>
            <a:r>
              <a:rPr lang="en-US" sz="2999" b="true">
                <a:solidFill>
                  <a:srgbClr val="1D7363"/>
                </a:solidFill>
                <a:latin typeface="TT Norms Bold"/>
                <a:ea typeface="TT Norms Bold"/>
                <a:cs typeface="TT Norms Bold"/>
                <a:sym typeface="TT Norms Bold"/>
              </a:rPr>
              <a:t>Problem Statement</a:t>
            </a:r>
          </a:p>
        </p:txBody>
      </p:sp>
      <p:sp>
        <p:nvSpPr>
          <p:cNvPr name="TextBox 33" id="33"/>
          <p:cNvSpPr txBox="true"/>
          <p:nvPr/>
        </p:nvSpPr>
        <p:spPr>
          <a:xfrm rot="0">
            <a:off x="1174750" y="6258061"/>
            <a:ext cx="3616898" cy="533400"/>
          </a:xfrm>
          <a:prstGeom prst="rect">
            <a:avLst/>
          </a:prstGeom>
        </p:spPr>
        <p:txBody>
          <a:bodyPr anchor="t" rtlCol="false" tIns="0" lIns="0" bIns="0" rIns="0">
            <a:spAutoFit/>
          </a:bodyPr>
          <a:lstStyle/>
          <a:p>
            <a:pPr algn="l">
              <a:lnSpc>
                <a:spcPts val="4499"/>
              </a:lnSpc>
            </a:pPr>
            <a:r>
              <a:rPr lang="en-US" sz="2999" b="true">
                <a:solidFill>
                  <a:srgbClr val="FFFFFF"/>
                </a:solidFill>
                <a:latin typeface="TT Norms Bold"/>
                <a:ea typeface="TT Norms Bold"/>
                <a:cs typeface="TT Norms Bold"/>
                <a:sym typeface="TT Norms Bold"/>
              </a:rPr>
              <a:t>Approach</a:t>
            </a: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433664" y="3829945"/>
            <a:ext cx="8489900" cy="2060575"/>
          </a:xfrm>
          <a:prstGeom prst="rect">
            <a:avLst/>
          </a:prstGeom>
        </p:spPr>
        <p:txBody>
          <a:bodyPr anchor="t" rtlCol="false" tIns="0" lIns="0" bIns="0" rIns="0">
            <a:spAutoFit/>
          </a:bodyPr>
          <a:lstStyle/>
          <a:p>
            <a:pPr algn="l">
              <a:lnSpc>
                <a:spcPts val="16100"/>
              </a:lnSpc>
            </a:pPr>
            <a:r>
              <a:rPr lang="en-US" sz="14000" b="true">
                <a:solidFill>
                  <a:srgbClr val="23403D"/>
                </a:solidFill>
                <a:latin typeface="TT Norms Bold"/>
                <a:ea typeface="TT Norms Bold"/>
                <a:cs typeface="TT Norms Bold"/>
                <a:sym typeface="TT Norms Bold"/>
              </a:rPr>
              <a:t>DATASET</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10800000">
            <a:off x="-3188456" y="-49253"/>
            <a:ext cx="10399005" cy="10281761"/>
            <a:chOff x="0" y="0"/>
            <a:chExt cx="406400" cy="401818"/>
          </a:xfrm>
        </p:grpSpPr>
        <p:sp>
          <p:nvSpPr>
            <p:cNvPr name="Freeform 4" id="4"/>
            <p:cNvSpPr/>
            <p:nvPr/>
          </p:nvSpPr>
          <p:spPr>
            <a:xfrm flipH="false" flipV="false" rot="0">
              <a:off x="0" y="0"/>
              <a:ext cx="406400" cy="401818"/>
            </a:xfrm>
            <a:custGeom>
              <a:avLst/>
              <a:gdLst/>
              <a:ahLst/>
              <a:cxnLst/>
              <a:rect r="r" b="b" t="t" l="l"/>
              <a:pathLst>
                <a:path h="401818" w="406400">
                  <a:moveTo>
                    <a:pt x="203200" y="0"/>
                  </a:moveTo>
                  <a:lnTo>
                    <a:pt x="406400" y="0"/>
                  </a:lnTo>
                  <a:lnTo>
                    <a:pt x="203200" y="401818"/>
                  </a:lnTo>
                  <a:lnTo>
                    <a:pt x="0" y="401818"/>
                  </a:lnTo>
                  <a:lnTo>
                    <a:pt x="203200" y="0"/>
                  </a:lnTo>
                  <a:close/>
                </a:path>
              </a:pathLst>
            </a:custGeom>
            <a:solidFill>
              <a:srgbClr val="23403D"/>
            </a:solidFill>
          </p:spPr>
        </p:sp>
        <p:sp>
          <p:nvSpPr>
            <p:cNvPr name="TextBox 5" id="5"/>
            <p:cNvSpPr txBox="true"/>
            <p:nvPr/>
          </p:nvSpPr>
          <p:spPr>
            <a:xfrm>
              <a:off x="101600" y="-66675"/>
              <a:ext cx="203200"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10800000">
            <a:off x="-11060377" y="6503334"/>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1D7363"/>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10800000">
            <a:off x="-4918250" y="-643201"/>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1D7363"/>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10800000">
            <a:off x="-1016880" y="9651350"/>
            <a:ext cx="4035505" cy="818745"/>
            <a:chOff x="0" y="0"/>
            <a:chExt cx="5380674" cy="1091660"/>
          </a:xfrm>
        </p:grpSpPr>
        <p:sp>
          <p:nvSpPr>
            <p:cNvPr name="Freeform 13" id="13"/>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11819" b="0"/>
              </a:stretch>
            </a:blipFill>
          </p:spPr>
        </p:sp>
      </p:grpSp>
      <p:grpSp>
        <p:nvGrpSpPr>
          <p:cNvPr name="Group 15" id="15"/>
          <p:cNvGrpSpPr/>
          <p:nvPr/>
        </p:nvGrpSpPr>
        <p:grpSpPr>
          <a:xfrm rot="-10800000">
            <a:off x="-2082884" y="-1416578"/>
            <a:ext cx="4307273" cy="3015761"/>
            <a:chOff x="0" y="0"/>
            <a:chExt cx="505660" cy="354041"/>
          </a:xfrm>
        </p:grpSpPr>
        <p:sp>
          <p:nvSpPr>
            <p:cNvPr name="Freeform 16" id="16"/>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1D7363"/>
            </a:solidFill>
          </p:spPr>
        </p:sp>
        <p:sp>
          <p:nvSpPr>
            <p:cNvPr name="TextBox 17" id="17"/>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sp>
        <p:nvSpPr>
          <p:cNvPr name="Freeform 18" id="18"/>
          <p:cNvSpPr/>
          <p:nvPr/>
        </p:nvSpPr>
        <p:spPr>
          <a:xfrm flipH="false" flipV="false" rot="-10800000">
            <a:off x="-378756" y="-275047"/>
            <a:ext cx="1118845" cy="911859"/>
          </a:xfrm>
          <a:custGeom>
            <a:avLst/>
            <a:gdLst/>
            <a:ahLst/>
            <a:cxnLst/>
            <a:rect r="r" b="b" t="t" l="l"/>
            <a:pathLst>
              <a:path h="911859" w="1118845">
                <a:moveTo>
                  <a:pt x="0" y="0"/>
                </a:moveTo>
                <a:lnTo>
                  <a:pt x="1118845" y="0"/>
                </a:lnTo>
                <a:lnTo>
                  <a:pt x="1118845" y="911859"/>
                </a:lnTo>
                <a:lnTo>
                  <a:pt x="0" y="911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051209" y="10009713"/>
            <a:ext cx="7315200" cy="707451"/>
          </a:xfrm>
          <a:custGeom>
            <a:avLst/>
            <a:gdLst/>
            <a:ahLst/>
            <a:cxnLst/>
            <a:rect r="r" b="b" t="t" l="l"/>
            <a:pathLst>
              <a:path h="707451" w="7315200">
                <a:moveTo>
                  <a:pt x="0" y="0"/>
                </a:moveTo>
                <a:lnTo>
                  <a:pt x="7315200" y="0"/>
                </a:lnTo>
                <a:lnTo>
                  <a:pt x="7315200" y="707451"/>
                </a:lnTo>
                <a:lnTo>
                  <a:pt x="0" y="707451"/>
                </a:lnTo>
                <a:lnTo>
                  <a:pt x="0" y="0"/>
                </a:lnTo>
                <a:close/>
              </a:path>
            </a:pathLst>
          </a:custGeom>
          <a:blipFill>
            <a:blip r:embed="rId7">
              <a:extLst>
                <a:ext uri="{96DAC541-7B7A-43D3-8B79-37D633B846F1}">
                  <asvg:svgBlip xmlns:asvg="http://schemas.microsoft.com/office/drawing/2016/SVG/main" r:embed="rId8"/>
                </a:ext>
              </a:extLst>
            </a:blip>
            <a:stretch>
              <a:fillRect l="0" t="-419596" r="0" b="0"/>
            </a:stretch>
          </a:blipFill>
        </p:spPr>
      </p:sp>
      <p:grpSp>
        <p:nvGrpSpPr>
          <p:cNvPr name="Group 20" id="20"/>
          <p:cNvGrpSpPr/>
          <p:nvPr/>
        </p:nvGrpSpPr>
        <p:grpSpPr>
          <a:xfrm rot="0">
            <a:off x="16436483" y="-2840784"/>
            <a:ext cx="5114374" cy="4395165"/>
            <a:chOff x="0" y="0"/>
            <a:chExt cx="812800" cy="698500"/>
          </a:xfrm>
        </p:grpSpPr>
        <p:sp>
          <p:nvSpPr>
            <p:cNvPr name="Freeform 21" id="21"/>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22" id="22"/>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3" id="23"/>
          <p:cNvSpPr/>
          <p:nvPr/>
        </p:nvSpPr>
        <p:spPr>
          <a:xfrm flipH="false" flipV="false" rot="0">
            <a:off x="16809791" y="385226"/>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0193891" y="-362211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6" id="26"/>
          <p:cNvSpPr txBox="true"/>
          <p:nvPr/>
        </p:nvSpPr>
        <p:spPr>
          <a:xfrm rot="0">
            <a:off x="6990490" y="1733927"/>
            <a:ext cx="7258384"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ABOUT DATASET</a:t>
            </a:r>
          </a:p>
        </p:txBody>
      </p:sp>
      <p:sp>
        <p:nvSpPr>
          <p:cNvPr name="TextBox 27" id="27"/>
          <p:cNvSpPr txBox="true"/>
          <p:nvPr/>
        </p:nvSpPr>
        <p:spPr>
          <a:xfrm rot="0">
            <a:off x="7321298" y="3684245"/>
            <a:ext cx="7737436" cy="5283199"/>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LendingClub is a US peer-to-peer lending company, headquartered in San Francisco, California.</a:t>
            </a:r>
          </a:p>
          <a:p>
            <a:pPr algn="l">
              <a:lnSpc>
                <a:spcPts val="2800"/>
              </a:lnSpc>
            </a:pPr>
          </a:p>
          <a:p>
            <a:pPr algn="l">
              <a:lnSpc>
                <a:spcPts val="2800"/>
              </a:lnSpc>
            </a:pPr>
            <a:r>
              <a:rPr lang="en-US" sz="2000" spc="10">
                <a:solidFill>
                  <a:srgbClr val="23403D"/>
                </a:solidFill>
                <a:latin typeface="TT Norms"/>
                <a:ea typeface="TT Norms"/>
                <a:cs typeface="TT Norms"/>
                <a:sym typeface="TT Norms"/>
              </a:rPr>
              <a:t> It was the first peer-to-peer lender to register its offerings as securities with the Securities and Exchange Commission (SEC)</a:t>
            </a:r>
          </a:p>
          <a:p>
            <a:pPr algn="l">
              <a:lnSpc>
                <a:spcPts val="2800"/>
              </a:lnSpc>
            </a:pPr>
          </a:p>
          <a:p>
            <a:pPr algn="l">
              <a:lnSpc>
                <a:spcPts val="2800"/>
              </a:lnSpc>
            </a:pPr>
            <a:r>
              <a:rPr lang="en-US" sz="2000" spc="10">
                <a:solidFill>
                  <a:srgbClr val="23403D"/>
                </a:solidFill>
                <a:latin typeface="TT Norms"/>
                <a:ea typeface="TT Norms"/>
                <a:cs typeface="TT Norms"/>
                <a:sym typeface="TT Norms"/>
              </a:rPr>
              <a:t>This public data is a part of Complete Credit Risk Modeling Project.</a:t>
            </a:r>
          </a:p>
          <a:p>
            <a:pPr algn="l">
              <a:lnSpc>
                <a:spcPts val="2800"/>
              </a:lnSpc>
            </a:pPr>
          </a:p>
          <a:p>
            <a:pPr algn="l">
              <a:lnSpc>
                <a:spcPts val="2800"/>
              </a:lnSpc>
            </a:pPr>
            <a:r>
              <a:rPr lang="en-US" sz="2000" spc="10">
                <a:solidFill>
                  <a:srgbClr val="23403D"/>
                </a:solidFill>
                <a:latin typeface="TT Norms"/>
                <a:ea typeface="TT Norms"/>
                <a:cs typeface="TT Norms"/>
                <a:sym typeface="TT Norms"/>
              </a:rPr>
              <a:t>The first data (loan_2014-2018.csv) contains &gt; 2M consumer loans issued from 2014 to 2018.</a:t>
            </a:r>
          </a:p>
          <a:p>
            <a:pPr algn="l">
              <a:lnSpc>
                <a:spcPts val="2800"/>
              </a:lnSpc>
            </a:pPr>
          </a:p>
          <a:p>
            <a:pPr algn="l">
              <a:lnSpc>
                <a:spcPts val="2800"/>
              </a:lnSpc>
            </a:pPr>
            <a:r>
              <a:rPr lang="en-US" sz="2000" spc="10">
                <a:solidFill>
                  <a:srgbClr val="23403D"/>
                </a:solidFill>
                <a:latin typeface="TT Norms"/>
                <a:ea typeface="TT Norms"/>
                <a:cs typeface="TT Norms"/>
                <a:sym typeface="TT Norms"/>
              </a:rPr>
              <a:t>loan_2014-2018.csv:   =  142 Columns.</a:t>
            </a:r>
          </a:p>
          <a:p>
            <a:pPr algn="l">
              <a:lnSpc>
                <a:spcPts val="2800"/>
              </a:lnSpc>
            </a:pPr>
          </a:p>
          <a:p>
            <a:pPr algn="l">
              <a:lnSpc>
                <a:spcPts val="2800"/>
              </a:lnSpc>
            </a:pPr>
          </a:p>
          <a:p>
            <a:pPr algn="l">
              <a:lnSpc>
                <a:spcPts val="2800"/>
              </a:lnSpc>
            </a:pPr>
          </a:p>
        </p:txBody>
      </p:sp>
      <p:grpSp>
        <p:nvGrpSpPr>
          <p:cNvPr name="Group 28" id="28"/>
          <p:cNvGrpSpPr/>
          <p:nvPr/>
        </p:nvGrpSpPr>
        <p:grpSpPr>
          <a:xfrm rot="5400000">
            <a:off x="6718060" y="3757112"/>
            <a:ext cx="403871" cy="353387"/>
            <a:chOff x="0" y="0"/>
            <a:chExt cx="812800" cy="711200"/>
          </a:xfrm>
        </p:grpSpPr>
        <p:sp>
          <p:nvSpPr>
            <p:cNvPr name="Freeform 29" id="29"/>
            <p:cNvSpPr/>
            <p:nvPr/>
          </p:nvSpPr>
          <p:spPr>
            <a:xfrm flipH="false" flipV="false" rot="0">
              <a:off x="75432" y="111244"/>
              <a:ext cx="661936" cy="599956"/>
            </a:xfrm>
            <a:custGeom>
              <a:avLst/>
              <a:gdLst/>
              <a:ahLst/>
              <a:cxnLst/>
              <a:rect r="r" b="b" t="t" l="l"/>
              <a:pathLst>
                <a:path h="599956" w="661936">
                  <a:moveTo>
                    <a:pt x="426074" y="55192"/>
                  </a:moveTo>
                  <a:lnTo>
                    <a:pt x="642262" y="433520"/>
                  </a:lnTo>
                  <a:cubicBezTo>
                    <a:pt x="661936" y="467950"/>
                    <a:pt x="661795" y="510250"/>
                    <a:pt x="641891" y="544549"/>
                  </a:cubicBezTo>
                  <a:cubicBezTo>
                    <a:pt x="621987" y="578847"/>
                    <a:pt x="585330" y="599956"/>
                    <a:pt x="545675" y="599956"/>
                  </a:cubicBezTo>
                  <a:lnTo>
                    <a:pt x="116261" y="599956"/>
                  </a:lnTo>
                  <a:cubicBezTo>
                    <a:pt x="76606" y="599956"/>
                    <a:pt x="39949" y="578847"/>
                    <a:pt x="20045" y="544549"/>
                  </a:cubicBezTo>
                  <a:cubicBezTo>
                    <a:pt x="141" y="510250"/>
                    <a:pt x="0" y="467950"/>
                    <a:pt x="19674" y="433520"/>
                  </a:cubicBezTo>
                  <a:lnTo>
                    <a:pt x="235862" y="55192"/>
                  </a:lnTo>
                  <a:cubicBezTo>
                    <a:pt x="255364" y="21062"/>
                    <a:pt x="291659" y="0"/>
                    <a:pt x="330968" y="0"/>
                  </a:cubicBezTo>
                  <a:cubicBezTo>
                    <a:pt x="370277" y="0"/>
                    <a:pt x="406572" y="21062"/>
                    <a:pt x="426074" y="55192"/>
                  </a:cubicBezTo>
                  <a:close/>
                </a:path>
              </a:pathLst>
            </a:custGeom>
            <a:solidFill>
              <a:srgbClr val="1D7363">
                <a:alpha val="89804"/>
              </a:srgbClr>
            </a:solidFill>
          </p:spPr>
        </p:sp>
        <p:sp>
          <p:nvSpPr>
            <p:cNvPr name="TextBox 30" id="30"/>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1" id="31"/>
          <p:cNvGrpSpPr/>
          <p:nvPr/>
        </p:nvGrpSpPr>
        <p:grpSpPr>
          <a:xfrm rot="5400000">
            <a:off x="6718060" y="4816011"/>
            <a:ext cx="403871" cy="353387"/>
            <a:chOff x="0" y="0"/>
            <a:chExt cx="812800" cy="711200"/>
          </a:xfrm>
        </p:grpSpPr>
        <p:sp>
          <p:nvSpPr>
            <p:cNvPr name="Freeform 32" id="32"/>
            <p:cNvSpPr/>
            <p:nvPr/>
          </p:nvSpPr>
          <p:spPr>
            <a:xfrm flipH="false" flipV="false" rot="0">
              <a:off x="75432" y="111244"/>
              <a:ext cx="661936" cy="599956"/>
            </a:xfrm>
            <a:custGeom>
              <a:avLst/>
              <a:gdLst/>
              <a:ahLst/>
              <a:cxnLst/>
              <a:rect r="r" b="b" t="t" l="l"/>
              <a:pathLst>
                <a:path h="599956" w="661936">
                  <a:moveTo>
                    <a:pt x="426074" y="55192"/>
                  </a:moveTo>
                  <a:lnTo>
                    <a:pt x="642262" y="433520"/>
                  </a:lnTo>
                  <a:cubicBezTo>
                    <a:pt x="661936" y="467950"/>
                    <a:pt x="661795" y="510250"/>
                    <a:pt x="641891" y="544549"/>
                  </a:cubicBezTo>
                  <a:cubicBezTo>
                    <a:pt x="621987" y="578847"/>
                    <a:pt x="585330" y="599956"/>
                    <a:pt x="545675" y="599956"/>
                  </a:cubicBezTo>
                  <a:lnTo>
                    <a:pt x="116261" y="599956"/>
                  </a:lnTo>
                  <a:cubicBezTo>
                    <a:pt x="76606" y="599956"/>
                    <a:pt x="39949" y="578847"/>
                    <a:pt x="20045" y="544549"/>
                  </a:cubicBezTo>
                  <a:cubicBezTo>
                    <a:pt x="141" y="510250"/>
                    <a:pt x="0" y="467950"/>
                    <a:pt x="19674" y="433520"/>
                  </a:cubicBezTo>
                  <a:lnTo>
                    <a:pt x="235862" y="55192"/>
                  </a:lnTo>
                  <a:cubicBezTo>
                    <a:pt x="255364" y="21062"/>
                    <a:pt x="291659" y="0"/>
                    <a:pt x="330968" y="0"/>
                  </a:cubicBezTo>
                  <a:cubicBezTo>
                    <a:pt x="370277" y="0"/>
                    <a:pt x="406572" y="21062"/>
                    <a:pt x="426074" y="55192"/>
                  </a:cubicBezTo>
                  <a:close/>
                </a:path>
              </a:pathLst>
            </a:custGeom>
            <a:solidFill>
              <a:srgbClr val="1D7363">
                <a:alpha val="89804"/>
              </a:srgbClr>
            </a:solidFill>
          </p:spPr>
        </p:sp>
        <p:sp>
          <p:nvSpPr>
            <p:cNvPr name="TextBox 33" id="33"/>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4" id="34"/>
          <p:cNvGrpSpPr/>
          <p:nvPr/>
        </p:nvGrpSpPr>
        <p:grpSpPr>
          <a:xfrm rot="5400000">
            <a:off x="6718060" y="5820388"/>
            <a:ext cx="403871" cy="353387"/>
            <a:chOff x="0" y="0"/>
            <a:chExt cx="812800" cy="711200"/>
          </a:xfrm>
        </p:grpSpPr>
        <p:sp>
          <p:nvSpPr>
            <p:cNvPr name="Freeform 35" id="35"/>
            <p:cNvSpPr/>
            <p:nvPr/>
          </p:nvSpPr>
          <p:spPr>
            <a:xfrm flipH="false" flipV="false" rot="0">
              <a:off x="75432" y="111244"/>
              <a:ext cx="661936" cy="599956"/>
            </a:xfrm>
            <a:custGeom>
              <a:avLst/>
              <a:gdLst/>
              <a:ahLst/>
              <a:cxnLst/>
              <a:rect r="r" b="b" t="t" l="l"/>
              <a:pathLst>
                <a:path h="599956" w="661936">
                  <a:moveTo>
                    <a:pt x="426074" y="55192"/>
                  </a:moveTo>
                  <a:lnTo>
                    <a:pt x="642262" y="433520"/>
                  </a:lnTo>
                  <a:cubicBezTo>
                    <a:pt x="661936" y="467950"/>
                    <a:pt x="661795" y="510250"/>
                    <a:pt x="641891" y="544549"/>
                  </a:cubicBezTo>
                  <a:cubicBezTo>
                    <a:pt x="621987" y="578847"/>
                    <a:pt x="585330" y="599956"/>
                    <a:pt x="545675" y="599956"/>
                  </a:cubicBezTo>
                  <a:lnTo>
                    <a:pt x="116261" y="599956"/>
                  </a:lnTo>
                  <a:cubicBezTo>
                    <a:pt x="76606" y="599956"/>
                    <a:pt x="39949" y="578847"/>
                    <a:pt x="20045" y="544549"/>
                  </a:cubicBezTo>
                  <a:cubicBezTo>
                    <a:pt x="141" y="510250"/>
                    <a:pt x="0" y="467950"/>
                    <a:pt x="19674" y="433520"/>
                  </a:cubicBezTo>
                  <a:lnTo>
                    <a:pt x="235862" y="55192"/>
                  </a:lnTo>
                  <a:cubicBezTo>
                    <a:pt x="255364" y="21062"/>
                    <a:pt x="291659" y="0"/>
                    <a:pt x="330968" y="0"/>
                  </a:cubicBezTo>
                  <a:cubicBezTo>
                    <a:pt x="370277" y="0"/>
                    <a:pt x="406572" y="21062"/>
                    <a:pt x="426074" y="55192"/>
                  </a:cubicBezTo>
                  <a:close/>
                </a:path>
              </a:pathLst>
            </a:custGeom>
            <a:solidFill>
              <a:srgbClr val="1D7363">
                <a:alpha val="89804"/>
              </a:srgbClr>
            </a:solidFill>
          </p:spPr>
        </p:sp>
        <p:sp>
          <p:nvSpPr>
            <p:cNvPr name="TextBox 36" id="36"/>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7" id="37"/>
          <p:cNvGrpSpPr/>
          <p:nvPr/>
        </p:nvGrpSpPr>
        <p:grpSpPr>
          <a:xfrm rot="5400000">
            <a:off x="6718060" y="6699029"/>
            <a:ext cx="403871" cy="353387"/>
            <a:chOff x="0" y="0"/>
            <a:chExt cx="812800" cy="711200"/>
          </a:xfrm>
        </p:grpSpPr>
        <p:sp>
          <p:nvSpPr>
            <p:cNvPr name="Freeform 38" id="38"/>
            <p:cNvSpPr/>
            <p:nvPr/>
          </p:nvSpPr>
          <p:spPr>
            <a:xfrm flipH="false" flipV="false" rot="0">
              <a:off x="75432" y="111244"/>
              <a:ext cx="661936" cy="599956"/>
            </a:xfrm>
            <a:custGeom>
              <a:avLst/>
              <a:gdLst/>
              <a:ahLst/>
              <a:cxnLst/>
              <a:rect r="r" b="b" t="t" l="l"/>
              <a:pathLst>
                <a:path h="599956" w="661936">
                  <a:moveTo>
                    <a:pt x="426074" y="55192"/>
                  </a:moveTo>
                  <a:lnTo>
                    <a:pt x="642262" y="433520"/>
                  </a:lnTo>
                  <a:cubicBezTo>
                    <a:pt x="661936" y="467950"/>
                    <a:pt x="661795" y="510250"/>
                    <a:pt x="641891" y="544549"/>
                  </a:cubicBezTo>
                  <a:cubicBezTo>
                    <a:pt x="621987" y="578847"/>
                    <a:pt x="585330" y="599956"/>
                    <a:pt x="545675" y="599956"/>
                  </a:cubicBezTo>
                  <a:lnTo>
                    <a:pt x="116261" y="599956"/>
                  </a:lnTo>
                  <a:cubicBezTo>
                    <a:pt x="76606" y="599956"/>
                    <a:pt x="39949" y="578847"/>
                    <a:pt x="20045" y="544549"/>
                  </a:cubicBezTo>
                  <a:cubicBezTo>
                    <a:pt x="141" y="510250"/>
                    <a:pt x="0" y="467950"/>
                    <a:pt x="19674" y="433520"/>
                  </a:cubicBezTo>
                  <a:lnTo>
                    <a:pt x="235862" y="55192"/>
                  </a:lnTo>
                  <a:cubicBezTo>
                    <a:pt x="255364" y="21062"/>
                    <a:pt x="291659" y="0"/>
                    <a:pt x="330968" y="0"/>
                  </a:cubicBezTo>
                  <a:cubicBezTo>
                    <a:pt x="370277" y="0"/>
                    <a:pt x="406572" y="21062"/>
                    <a:pt x="426074" y="55192"/>
                  </a:cubicBezTo>
                  <a:close/>
                </a:path>
              </a:pathLst>
            </a:custGeom>
            <a:solidFill>
              <a:srgbClr val="1D7363">
                <a:alpha val="89804"/>
              </a:srgbClr>
            </a:solidFill>
          </p:spPr>
        </p:sp>
        <p:sp>
          <p:nvSpPr>
            <p:cNvPr name="TextBox 39" id="39"/>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40" id="40"/>
          <p:cNvGrpSpPr/>
          <p:nvPr/>
        </p:nvGrpSpPr>
        <p:grpSpPr>
          <a:xfrm rot="5400000">
            <a:off x="6718060" y="7579150"/>
            <a:ext cx="403871" cy="353387"/>
            <a:chOff x="0" y="0"/>
            <a:chExt cx="812800" cy="711200"/>
          </a:xfrm>
        </p:grpSpPr>
        <p:sp>
          <p:nvSpPr>
            <p:cNvPr name="Freeform 41" id="41"/>
            <p:cNvSpPr/>
            <p:nvPr/>
          </p:nvSpPr>
          <p:spPr>
            <a:xfrm flipH="false" flipV="false" rot="0">
              <a:off x="75432" y="111244"/>
              <a:ext cx="661936" cy="599956"/>
            </a:xfrm>
            <a:custGeom>
              <a:avLst/>
              <a:gdLst/>
              <a:ahLst/>
              <a:cxnLst/>
              <a:rect r="r" b="b" t="t" l="l"/>
              <a:pathLst>
                <a:path h="599956" w="661936">
                  <a:moveTo>
                    <a:pt x="426074" y="55192"/>
                  </a:moveTo>
                  <a:lnTo>
                    <a:pt x="642262" y="433520"/>
                  </a:lnTo>
                  <a:cubicBezTo>
                    <a:pt x="661936" y="467950"/>
                    <a:pt x="661795" y="510250"/>
                    <a:pt x="641891" y="544549"/>
                  </a:cubicBezTo>
                  <a:cubicBezTo>
                    <a:pt x="621987" y="578847"/>
                    <a:pt x="585330" y="599956"/>
                    <a:pt x="545675" y="599956"/>
                  </a:cubicBezTo>
                  <a:lnTo>
                    <a:pt x="116261" y="599956"/>
                  </a:lnTo>
                  <a:cubicBezTo>
                    <a:pt x="76606" y="599956"/>
                    <a:pt x="39949" y="578847"/>
                    <a:pt x="20045" y="544549"/>
                  </a:cubicBezTo>
                  <a:cubicBezTo>
                    <a:pt x="141" y="510250"/>
                    <a:pt x="0" y="467950"/>
                    <a:pt x="19674" y="433520"/>
                  </a:cubicBezTo>
                  <a:lnTo>
                    <a:pt x="235862" y="55192"/>
                  </a:lnTo>
                  <a:cubicBezTo>
                    <a:pt x="255364" y="21062"/>
                    <a:pt x="291659" y="0"/>
                    <a:pt x="330968" y="0"/>
                  </a:cubicBezTo>
                  <a:cubicBezTo>
                    <a:pt x="370277" y="0"/>
                    <a:pt x="406572" y="21062"/>
                    <a:pt x="426074" y="55192"/>
                  </a:cubicBezTo>
                  <a:close/>
                </a:path>
              </a:pathLst>
            </a:custGeom>
            <a:solidFill>
              <a:srgbClr val="1D7363">
                <a:alpha val="89804"/>
              </a:srgbClr>
            </a:solidFill>
          </p:spPr>
        </p:sp>
        <p:sp>
          <p:nvSpPr>
            <p:cNvPr name="TextBox 42" id="4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706792" y="3586060"/>
            <a:ext cx="12874417" cy="3508375"/>
          </a:xfrm>
          <a:prstGeom prst="rect">
            <a:avLst/>
          </a:prstGeom>
        </p:spPr>
        <p:txBody>
          <a:bodyPr anchor="t" rtlCol="false" tIns="0" lIns="0" bIns="0" rIns="0">
            <a:spAutoFit/>
          </a:bodyPr>
          <a:lstStyle/>
          <a:p>
            <a:pPr algn="l">
              <a:lnSpc>
                <a:spcPts val="9200"/>
              </a:lnSpc>
            </a:pPr>
            <a:r>
              <a:rPr lang="en-US" sz="8000" b="true">
                <a:solidFill>
                  <a:srgbClr val="23403D"/>
                </a:solidFill>
                <a:latin typeface="TT Norms Bold"/>
                <a:ea typeface="TT Norms Bold"/>
                <a:cs typeface="TT Norms Bold"/>
                <a:sym typeface="TT Norms Bold"/>
              </a:rPr>
              <a:t>MULTI-SOURCE SIMULATION (NORMALIZATION - ERD) </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622471" y="5433272"/>
            <a:ext cx="2829593" cy="1135035"/>
          </a:xfrm>
          <a:custGeom>
            <a:avLst/>
            <a:gdLst/>
            <a:ahLst/>
            <a:cxnLst/>
            <a:rect r="r" b="b" t="t" l="l"/>
            <a:pathLst>
              <a:path h="1135035" w="2829593">
                <a:moveTo>
                  <a:pt x="0" y="0"/>
                </a:moveTo>
                <a:lnTo>
                  <a:pt x="2829593" y="0"/>
                </a:lnTo>
                <a:lnTo>
                  <a:pt x="2829593" y="1135035"/>
                </a:lnTo>
                <a:lnTo>
                  <a:pt x="0" y="1135035"/>
                </a:lnTo>
                <a:lnTo>
                  <a:pt x="0" y="0"/>
                </a:lnTo>
                <a:close/>
              </a:path>
            </a:pathLst>
          </a:custGeom>
          <a:blipFill>
            <a:blip r:embed="rId11"/>
            <a:stretch>
              <a:fillRect l="0" t="0" r="0" b="0"/>
            </a:stretch>
          </a:blipFill>
        </p:spPr>
      </p:sp>
      <p:sp>
        <p:nvSpPr>
          <p:cNvPr name="Freeform 14" id="14"/>
          <p:cNvSpPr/>
          <p:nvPr/>
        </p:nvSpPr>
        <p:spPr>
          <a:xfrm flipH="false" flipV="false" rot="0">
            <a:off x="9929876" y="7087825"/>
            <a:ext cx="2699364" cy="1302412"/>
          </a:xfrm>
          <a:custGeom>
            <a:avLst/>
            <a:gdLst/>
            <a:ahLst/>
            <a:cxnLst/>
            <a:rect r="r" b="b" t="t" l="l"/>
            <a:pathLst>
              <a:path h="1302412" w="2699364">
                <a:moveTo>
                  <a:pt x="0" y="0"/>
                </a:moveTo>
                <a:lnTo>
                  <a:pt x="2699364" y="0"/>
                </a:lnTo>
                <a:lnTo>
                  <a:pt x="2699364" y="1302412"/>
                </a:lnTo>
                <a:lnTo>
                  <a:pt x="0" y="1302412"/>
                </a:lnTo>
                <a:lnTo>
                  <a:pt x="0" y="0"/>
                </a:lnTo>
                <a:close/>
              </a:path>
            </a:pathLst>
          </a:custGeom>
          <a:blipFill>
            <a:blip r:embed="rId12"/>
            <a:stretch>
              <a:fillRect l="-19729" t="0" r="-20265" b="0"/>
            </a:stretch>
          </a:blipFill>
        </p:spPr>
      </p:sp>
      <p:sp>
        <p:nvSpPr>
          <p:cNvPr name="AutoShape 15" id="15"/>
          <p:cNvSpPr/>
          <p:nvPr/>
        </p:nvSpPr>
        <p:spPr>
          <a:xfrm>
            <a:off x="7629242" y="6020223"/>
            <a:ext cx="1077724" cy="0"/>
          </a:xfrm>
          <a:prstGeom prst="line">
            <a:avLst/>
          </a:prstGeom>
          <a:ln cap="flat" w="38100">
            <a:solidFill>
              <a:srgbClr val="000000"/>
            </a:solidFill>
            <a:prstDash val="solid"/>
            <a:headEnd type="none" len="sm" w="sm"/>
            <a:tailEnd type="none" len="sm" w="sm"/>
          </a:ln>
        </p:spPr>
      </p:sp>
      <p:sp>
        <p:nvSpPr>
          <p:cNvPr name="AutoShape 16" id="16"/>
          <p:cNvSpPr/>
          <p:nvPr/>
        </p:nvSpPr>
        <p:spPr>
          <a:xfrm>
            <a:off x="8706736" y="4170020"/>
            <a:ext cx="842140" cy="0"/>
          </a:xfrm>
          <a:prstGeom prst="line">
            <a:avLst/>
          </a:prstGeom>
          <a:ln cap="flat" w="38100">
            <a:solidFill>
              <a:srgbClr val="000000"/>
            </a:solidFill>
            <a:prstDash val="solid"/>
            <a:headEnd type="none" len="sm" w="sm"/>
            <a:tailEnd type="triangle" len="med" w="lg"/>
          </a:ln>
        </p:spPr>
      </p:sp>
      <p:sp>
        <p:nvSpPr>
          <p:cNvPr name="AutoShape 17" id="17"/>
          <p:cNvSpPr/>
          <p:nvPr/>
        </p:nvSpPr>
        <p:spPr>
          <a:xfrm>
            <a:off x="8723283" y="7861302"/>
            <a:ext cx="825593" cy="0"/>
          </a:xfrm>
          <a:prstGeom prst="line">
            <a:avLst/>
          </a:prstGeom>
          <a:ln cap="flat" w="38100">
            <a:solidFill>
              <a:srgbClr val="000000"/>
            </a:solidFill>
            <a:prstDash val="solid"/>
            <a:headEnd type="none" len="sm" w="sm"/>
            <a:tailEnd type="triangle" len="med" w="lg"/>
          </a:ln>
        </p:spPr>
      </p:sp>
      <p:sp>
        <p:nvSpPr>
          <p:cNvPr name="AutoShape 18" id="18"/>
          <p:cNvSpPr/>
          <p:nvPr/>
        </p:nvSpPr>
        <p:spPr>
          <a:xfrm flipH="true">
            <a:off x="8725786" y="4158852"/>
            <a:ext cx="0" cy="3702450"/>
          </a:xfrm>
          <a:prstGeom prst="line">
            <a:avLst/>
          </a:prstGeom>
          <a:ln cap="flat" w="38100">
            <a:solidFill>
              <a:srgbClr val="000000"/>
            </a:solidFill>
            <a:prstDash val="solid"/>
            <a:headEnd type="none" len="sm" w="sm"/>
            <a:tailEnd type="none" len="sm" w="sm"/>
          </a:ln>
        </p:spPr>
      </p:sp>
      <p:sp>
        <p:nvSpPr>
          <p:cNvPr name="Freeform 19" id="19"/>
          <p:cNvSpPr/>
          <p:nvPr/>
        </p:nvSpPr>
        <p:spPr>
          <a:xfrm flipH="false" flipV="false" rot="0">
            <a:off x="703126" y="5651204"/>
            <a:ext cx="2324255" cy="901373"/>
          </a:xfrm>
          <a:custGeom>
            <a:avLst/>
            <a:gdLst/>
            <a:ahLst/>
            <a:cxnLst/>
            <a:rect r="r" b="b" t="t" l="l"/>
            <a:pathLst>
              <a:path h="901373" w="2324255">
                <a:moveTo>
                  <a:pt x="0" y="0"/>
                </a:moveTo>
                <a:lnTo>
                  <a:pt x="2324255" y="0"/>
                </a:lnTo>
                <a:lnTo>
                  <a:pt x="2324255" y="901373"/>
                </a:lnTo>
                <a:lnTo>
                  <a:pt x="0" y="901373"/>
                </a:lnTo>
                <a:lnTo>
                  <a:pt x="0" y="0"/>
                </a:lnTo>
                <a:close/>
              </a:path>
            </a:pathLst>
          </a:custGeom>
          <a:blipFill>
            <a:blip r:embed="rId13"/>
            <a:stretch>
              <a:fillRect l="0" t="0" r="0" b="0"/>
            </a:stretch>
          </a:blipFill>
        </p:spPr>
      </p:sp>
      <p:sp>
        <p:nvSpPr>
          <p:cNvPr name="AutoShape 20" id="20"/>
          <p:cNvSpPr/>
          <p:nvPr/>
        </p:nvSpPr>
        <p:spPr>
          <a:xfrm>
            <a:off x="3287571" y="6120940"/>
            <a:ext cx="1077724" cy="0"/>
          </a:xfrm>
          <a:prstGeom prst="line">
            <a:avLst/>
          </a:prstGeom>
          <a:ln cap="flat" w="38100">
            <a:solidFill>
              <a:srgbClr val="000000"/>
            </a:solidFill>
            <a:prstDash val="solid"/>
            <a:headEnd type="none" len="sm" w="sm"/>
            <a:tailEnd type="triangle" len="med" w="lg"/>
          </a:ln>
        </p:spPr>
      </p:sp>
      <p:sp>
        <p:nvSpPr>
          <p:cNvPr name="Freeform 21" id="21"/>
          <p:cNvSpPr/>
          <p:nvPr/>
        </p:nvSpPr>
        <p:spPr>
          <a:xfrm flipH="false" flipV="false" rot="0">
            <a:off x="9722986" y="3189386"/>
            <a:ext cx="2732145" cy="1909449"/>
          </a:xfrm>
          <a:custGeom>
            <a:avLst/>
            <a:gdLst/>
            <a:ahLst/>
            <a:cxnLst/>
            <a:rect r="r" b="b" t="t" l="l"/>
            <a:pathLst>
              <a:path h="1909449" w="2732145">
                <a:moveTo>
                  <a:pt x="0" y="0"/>
                </a:moveTo>
                <a:lnTo>
                  <a:pt x="2732144" y="0"/>
                </a:lnTo>
                <a:lnTo>
                  <a:pt x="2732144" y="1909450"/>
                </a:lnTo>
                <a:lnTo>
                  <a:pt x="0" y="1909450"/>
                </a:lnTo>
                <a:lnTo>
                  <a:pt x="0" y="0"/>
                </a:lnTo>
                <a:close/>
              </a:path>
            </a:pathLst>
          </a:custGeom>
          <a:blipFill>
            <a:blip r:embed="rId14"/>
            <a:stretch>
              <a:fillRect l="0" t="0" r="0" b="-30907"/>
            </a:stretch>
          </a:blipFill>
        </p:spPr>
      </p:sp>
      <p:sp>
        <p:nvSpPr>
          <p:cNvPr name="TextBox 22" id="22"/>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NORMALIZATION </a:t>
            </a:r>
          </a:p>
        </p:txBody>
      </p:sp>
      <p:sp>
        <p:nvSpPr>
          <p:cNvPr name="TextBox 23" id="23"/>
          <p:cNvSpPr txBox="true"/>
          <p:nvPr/>
        </p:nvSpPr>
        <p:spPr>
          <a:xfrm rot="0">
            <a:off x="12629240" y="3441040"/>
            <a:ext cx="3809200" cy="1362710"/>
          </a:xfrm>
          <a:prstGeom prst="rect">
            <a:avLst/>
          </a:prstGeom>
        </p:spPr>
        <p:txBody>
          <a:bodyPr anchor="t" rtlCol="false" tIns="0" lIns="0" bIns="0" rIns="0">
            <a:spAutoFit/>
          </a:bodyPr>
          <a:lstStyle/>
          <a:p>
            <a:pPr algn="l" marL="561344" indent="-280672" lvl="1">
              <a:lnSpc>
                <a:spcPts val="3640"/>
              </a:lnSpc>
              <a:buFont typeface="Arial"/>
              <a:buChar char="•"/>
            </a:pPr>
            <a:r>
              <a:rPr lang="en-US" b="true" sz="2600">
                <a:solidFill>
                  <a:srgbClr val="23403D"/>
                </a:solidFill>
                <a:latin typeface="TT Norms Bold"/>
                <a:ea typeface="TT Norms Bold"/>
                <a:cs typeface="TT Norms Bold"/>
                <a:sym typeface="TT Norms Bold"/>
              </a:rPr>
              <a:t>Loan-details   &gt; 8K</a:t>
            </a:r>
          </a:p>
          <a:p>
            <a:pPr algn="l" marL="561344" indent="-280672" lvl="1">
              <a:lnSpc>
                <a:spcPts val="3640"/>
              </a:lnSpc>
              <a:buFont typeface="Arial"/>
              <a:buChar char="•"/>
            </a:pPr>
            <a:r>
              <a:rPr lang="en-US" b="true" sz="2600">
                <a:solidFill>
                  <a:srgbClr val="23403D"/>
                </a:solidFill>
                <a:latin typeface="TT Norms Bold"/>
                <a:ea typeface="TT Norms Bold"/>
                <a:cs typeface="TT Norms Bold"/>
                <a:sym typeface="TT Norms Bold"/>
              </a:rPr>
              <a:t>loan-status      = 64</a:t>
            </a:r>
          </a:p>
          <a:p>
            <a:pPr algn="l" marL="561344" indent="-280672" lvl="1">
              <a:lnSpc>
                <a:spcPts val="3640"/>
              </a:lnSpc>
              <a:buFont typeface="Arial"/>
              <a:buChar char="•"/>
            </a:pPr>
            <a:r>
              <a:rPr lang="en-US" b="true" sz="2600">
                <a:solidFill>
                  <a:srgbClr val="23403D"/>
                </a:solidFill>
                <a:latin typeface="TT Norms Bold"/>
                <a:ea typeface="TT Norms Bold"/>
                <a:cs typeface="TT Norms Bold"/>
                <a:sym typeface="TT Norms Bold"/>
              </a:rPr>
              <a:t>Borrowers        = 1.9M</a:t>
            </a:r>
          </a:p>
        </p:txBody>
      </p:sp>
      <p:sp>
        <p:nvSpPr>
          <p:cNvPr name="TextBox 24" id="24"/>
          <p:cNvSpPr txBox="true"/>
          <p:nvPr/>
        </p:nvSpPr>
        <p:spPr>
          <a:xfrm rot="0">
            <a:off x="12776774" y="7132322"/>
            <a:ext cx="4815887" cy="1362710"/>
          </a:xfrm>
          <a:prstGeom prst="rect">
            <a:avLst/>
          </a:prstGeom>
        </p:spPr>
        <p:txBody>
          <a:bodyPr anchor="t" rtlCol="false" tIns="0" lIns="0" bIns="0" rIns="0">
            <a:spAutoFit/>
          </a:bodyPr>
          <a:lstStyle/>
          <a:p>
            <a:pPr algn="l" marL="561344" indent="-280672" lvl="1">
              <a:lnSpc>
                <a:spcPts val="3640"/>
              </a:lnSpc>
              <a:buFont typeface="Arial"/>
              <a:buChar char="•"/>
            </a:pPr>
            <a:r>
              <a:rPr lang="en-US" b="true" sz="2600" strike="noStrike" u="none">
                <a:solidFill>
                  <a:srgbClr val="23403D"/>
                </a:solidFill>
                <a:latin typeface="TT Norms Bold"/>
                <a:ea typeface="TT Norms Bold"/>
                <a:cs typeface="TT Norms Bold"/>
                <a:sym typeface="TT Norms Bold"/>
              </a:rPr>
              <a:t>hardships</a:t>
            </a:r>
            <a:r>
              <a:rPr lang="en-US" b="true" sz="2600" strike="noStrike" u="none">
                <a:solidFill>
                  <a:srgbClr val="23403D"/>
                </a:solidFill>
                <a:latin typeface="TT Norms Bold"/>
                <a:ea typeface="TT Norms Bold"/>
                <a:cs typeface="TT Norms Bold"/>
                <a:sym typeface="TT Norms Bold"/>
              </a:rPr>
              <a:t>                        = 24</a:t>
            </a:r>
          </a:p>
          <a:p>
            <a:pPr algn="l" marL="561344" indent="-280672" lvl="1">
              <a:lnSpc>
                <a:spcPts val="3640"/>
              </a:lnSpc>
              <a:buFont typeface="Arial"/>
              <a:buChar char="•"/>
            </a:pPr>
            <a:r>
              <a:rPr lang="en-US" b="true" sz="2600" strike="noStrike" u="none">
                <a:solidFill>
                  <a:srgbClr val="23403D"/>
                </a:solidFill>
                <a:latin typeface="TT Norms Bold"/>
                <a:ea typeface="TT Norms Bold"/>
                <a:cs typeface="TT Norms Bold"/>
                <a:sym typeface="TT Norms Bold"/>
              </a:rPr>
              <a:t>credit-history</a:t>
            </a:r>
            <a:r>
              <a:rPr lang="en-US" b="true" sz="2600" strike="noStrike" u="none">
                <a:solidFill>
                  <a:srgbClr val="23403D"/>
                </a:solidFill>
                <a:latin typeface="TT Norms Bold"/>
                <a:ea typeface="TT Norms Bold"/>
                <a:cs typeface="TT Norms Bold"/>
                <a:sym typeface="TT Norms Bold"/>
              </a:rPr>
              <a:t>                &gt; 2M</a:t>
            </a:r>
          </a:p>
          <a:p>
            <a:pPr algn="l" marL="561344" indent="-280672" lvl="1">
              <a:lnSpc>
                <a:spcPts val="3640"/>
              </a:lnSpc>
              <a:buFont typeface="Arial"/>
              <a:buChar char="•"/>
            </a:pPr>
            <a:r>
              <a:rPr lang="en-US" b="true" sz="2600" strike="noStrike" u="none">
                <a:solidFill>
                  <a:srgbClr val="23403D"/>
                </a:solidFill>
                <a:latin typeface="TT Norms Bold"/>
                <a:ea typeface="TT Norms Bold"/>
                <a:cs typeface="TT Norms Bold"/>
                <a:sym typeface="TT Norms Bold"/>
              </a:rPr>
              <a:t>original (fact-loans)</a:t>
            </a:r>
            <a:r>
              <a:rPr lang="en-US" b="true" sz="2600" strike="noStrike" u="none">
                <a:solidFill>
                  <a:srgbClr val="23403D"/>
                </a:solidFill>
                <a:latin typeface="TT Norms Bold"/>
                <a:ea typeface="TT Norms Bold"/>
                <a:cs typeface="TT Norms Bold"/>
                <a:sym typeface="TT Norms Bold"/>
              </a:rPr>
              <a:t>   &gt; 2M</a:t>
            </a: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680861" y="2005797"/>
            <a:ext cx="9726553" cy="8154776"/>
          </a:xfrm>
          <a:custGeom>
            <a:avLst/>
            <a:gdLst/>
            <a:ahLst/>
            <a:cxnLst/>
            <a:rect r="r" b="b" t="t" l="l"/>
            <a:pathLst>
              <a:path h="8154776" w="9726553">
                <a:moveTo>
                  <a:pt x="0" y="0"/>
                </a:moveTo>
                <a:lnTo>
                  <a:pt x="9726553" y="0"/>
                </a:lnTo>
                <a:lnTo>
                  <a:pt x="9726553" y="8154776"/>
                </a:lnTo>
                <a:lnTo>
                  <a:pt x="0" y="8154776"/>
                </a:lnTo>
                <a:lnTo>
                  <a:pt x="0" y="0"/>
                </a:lnTo>
                <a:close/>
              </a:path>
            </a:pathLst>
          </a:custGeom>
          <a:blipFill>
            <a:blip r:embed="rId11"/>
            <a:stretch>
              <a:fillRect l="-2917" t="0" r="-2917" b="-17819"/>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BORROW TABLE</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552163" y="2044835"/>
            <a:ext cx="10377529" cy="7820743"/>
          </a:xfrm>
          <a:custGeom>
            <a:avLst/>
            <a:gdLst/>
            <a:ahLst/>
            <a:cxnLst/>
            <a:rect r="r" b="b" t="t" l="l"/>
            <a:pathLst>
              <a:path h="7820743" w="10377529">
                <a:moveTo>
                  <a:pt x="0" y="0"/>
                </a:moveTo>
                <a:lnTo>
                  <a:pt x="10377529" y="0"/>
                </a:lnTo>
                <a:lnTo>
                  <a:pt x="10377529" y="7820743"/>
                </a:lnTo>
                <a:lnTo>
                  <a:pt x="0" y="7820743"/>
                </a:lnTo>
                <a:lnTo>
                  <a:pt x="0" y="0"/>
                </a:lnTo>
                <a:close/>
              </a:path>
            </a:pathLst>
          </a:custGeom>
          <a:blipFill>
            <a:blip r:embed="rId11"/>
            <a:stretch>
              <a:fillRect l="0" t="-2130" r="0" b="-21715"/>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LOAN-DETAILS TABLE</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435105" y="2161147"/>
            <a:ext cx="12713120" cy="7575027"/>
          </a:xfrm>
          <a:custGeom>
            <a:avLst/>
            <a:gdLst/>
            <a:ahLst/>
            <a:cxnLst/>
            <a:rect r="r" b="b" t="t" l="l"/>
            <a:pathLst>
              <a:path h="7575027" w="12713120">
                <a:moveTo>
                  <a:pt x="0" y="0"/>
                </a:moveTo>
                <a:lnTo>
                  <a:pt x="12713120" y="0"/>
                </a:lnTo>
                <a:lnTo>
                  <a:pt x="12713120" y="7575027"/>
                </a:lnTo>
                <a:lnTo>
                  <a:pt x="0" y="7575027"/>
                </a:lnTo>
                <a:lnTo>
                  <a:pt x="0" y="0"/>
                </a:lnTo>
                <a:close/>
              </a:path>
            </a:pathLst>
          </a:custGeom>
          <a:blipFill>
            <a:blip r:embed="rId11"/>
            <a:stretch>
              <a:fillRect l="0" t="-2469" r="0" b="-41278"/>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HARDSHIPS TABLE</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617210" y="2365631"/>
            <a:ext cx="11053580" cy="7535888"/>
          </a:xfrm>
          <a:custGeom>
            <a:avLst/>
            <a:gdLst/>
            <a:ahLst/>
            <a:cxnLst/>
            <a:rect r="r" b="b" t="t" l="l"/>
            <a:pathLst>
              <a:path h="7535888" w="11053580">
                <a:moveTo>
                  <a:pt x="0" y="0"/>
                </a:moveTo>
                <a:lnTo>
                  <a:pt x="11053580" y="0"/>
                </a:lnTo>
                <a:lnTo>
                  <a:pt x="11053580" y="7535888"/>
                </a:lnTo>
                <a:lnTo>
                  <a:pt x="0" y="7535888"/>
                </a:lnTo>
                <a:lnTo>
                  <a:pt x="0" y="0"/>
                </a:lnTo>
                <a:close/>
              </a:path>
            </a:pathLst>
          </a:custGeom>
          <a:blipFill>
            <a:blip r:embed="rId11"/>
            <a:stretch>
              <a:fillRect l="0" t="-802" r="0" b="-802"/>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HARDSHIPS TABLE</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AutoShape 3" id="3"/>
          <p:cNvSpPr/>
          <p:nvPr/>
        </p:nvSpPr>
        <p:spPr>
          <a:xfrm>
            <a:off x="2076271" y="5137273"/>
            <a:ext cx="5809568" cy="0"/>
          </a:xfrm>
          <a:prstGeom prst="line">
            <a:avLst/>
          </a:prstGeom>
          <a:ln cap="flat" w="19050">
            <a:solidFill>
              <a:srgbClr val="23403D">
                <a:alpha val="49804"/>
              </a:srgbClr>
            </a:solidFill>
            <a:prstDash val="solid"/>
            <a:headEnd type="none" len="sm" w="sm"/>
            <a:tailEnd type="none" len="sm" w="sm"/>
          </a:ln>
        </p:spPr>
      </p:sp>
      <p:sp>
        <p:nvSpPr>
          <p:cNvPr name="AutoShape 4" id="4"/>
          <p:cNvSpPr/>
          <p:nvPr/>
        </p:nvSpPr>
        <p:spPr>
          <a:xfrm>
            <a:off x="10273261" y="5137273"/>
            <a:ext cx="5809568" cy="0"/>
          </a:xfrm>
          <a:prstGeom prst="line">
            <a:avLst/>
          </a:prstGeom>
          <a:ln cap="flat" w="19050">
            <a:solidFill>
              <a:srgbClr val="23403D">
                <a:alpha val="49804"/>
              </a:srgbClr>
            </a:solidFill>
            <a:prstDash val="solid"/>
            <a:headEnd type="none" len="sm" w="sm"/>
            <a:tailEnd type="none" len="sm" w="sm"/>
          </a:ln>
        </p:spPr>
      </p:sp>
      <p:sp>
        <p:nvSpPr>
          <p:cNvPr name="AutoShape 5" id="5"/>
          <p:cNvSpPr/>
          <p:nvPr/>
        </p:nvSpPr>
        <p:spPr>
          <a:xfrm>
            <a:off x="2076271" y="6165973"/>
            <a:ext cx="5809568" cy="0"/>
          </a:xfrm>
          <a:prstGeom prst="line">
            <a:avLst/>
          </a:prstGeom>
          <a:ln cap="flat" w="19050">
            <a:solidFill>
              <a:srgbClr val="23403D">
                <a:alpha val="49804"/>
              </a:srgbClr>
            </a:solidFill>
            <a:prstDash val="solid"/>
            <a:headEnd type="none" len="sm" w="sm"/>
            <a:tailEnd type="none" len="sm" w="sm"/>
          </a:ln>
        </p:spPr>
      </p:sp>
      <p:sp>
        <p:nvSpPr>
          <p:cNvPr name="AutoShape 6" id="6"/>
          <p:cNvSpPr/>
          <p:nvPr/>
        </p:nvSpPr>
        <p:spPr>
          <a:xfrm>
            <a:off x="10273261" y="6165973"/>
            <a:ext cx="5809568" cy="0"/>
          </a:xfrm>
          <a:prstGeom prst="line">
            <a:avLst/>
          </a:prstGeom>
          <a:ln cap="flat" w="19050">
            <a:solidFill>
              <a:srgbClr val="23403D">
                <a:alpha val="49804"/>
              </a:srgbClr>
            </a:solidFill>
            <a:prstDash val="solid"/>
            <a:headEnd type="none" len="sm" w="sm"/>
            <a:tailEnd type="none" len="sm" w="sm"/>
          </a:ln>
        </p:spPr>
      </p:sp>
      <p:grpSp>
        <p:nvGrpSpPr>
          <p:cNvPr name="Group 7" id="7"/>
          <p:cNvGrpSpPr/>
          <p:nvPr/>
        </p:nvGrpSpPr>
        <p:grpSpPr>
          <a:xfrm rot="5400000">
            <a:off x="1213310" y="4499273"/>
            <a:ext cx="500647" cy="438066"/>
            <a:chOff x="0" y="0"/>
            <a:chExt cx="812800" cy="711200"/>
          </a:xfrm>
        </p:grpSpPr>
        <p:sp>
          <p:nvSpPr>
            <p:cNvPr name="Freeform 8" id="8"/>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0" id="10"/>
          <p:cNvGrpSpPr/>
          <p:nvPr/>
        </p:nvGrpSpPr>
        <p:grpSpPr>
          <a:xfrm rot="5400000">
            <a:off x="9410299" y="4499273"/>
            <a:ext cx="500647" cy="438066"/>
            <a:chOff x="0" y="0"/>
            <a:chExt cx="812800" cy="711200"/>
          </a:xfrm>
        </p:grpSpPr>
        <p:sp>
          <p:nvSpPr>
            <p:cNvPr name="Freeform 11" id="1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3" id="13"/>
          <p:cNvGrpSpPr/>
          <p:nvPr/>
        </p:nvGrpSpPr>
        <p:grpSpPr>
          <a:xfrm rot="5400000">
            <a:off x="1213310" y="5527973"/>
            <a:ext cx="500647" cy="438066"/>
            <a:chOff x="0" y="0"/>
            <a:chExt cx="812800" cy="711200"/>
          </a:xfrm>
        </p:grpSpPr>
        <p:sp>
          <p:nvSpPr>
            <p:cNvPr name="Freeform 14" id="1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6" id="16"/>
          <p:cNvGrpSpPr/>
          <p:nvPr/>
        </p:nvGrpSpPr>
        <p:grpSpPr>
          <a:xfrm rot="5400000">
            <a:off x="9410299" y="5527973"/>
            <a:ext cx="500647" cy="438066"/>
            <a:chOff x="0" y="0"/>
            <a:chExt cx="812800" cy="711200"/>
          </a:xfrm>
        </p:grpSpPr>
        <p:sp>
          <p:nvSpPr>
            <p:cNvPr name="Freeform 17" id="1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AutoShape 19" id="19"/>
          <p:cNvSpPr/>
          <p:nvPr/>
        </p:nvSpPr>
        <p:spPr>
          <a:xfrm>
            <a:off x="2076271" y="7194673"/>
            <a:ext cx="5809568" cy="0"/>
          </a:xfrm>
          <a:prstGeom prst="line">
            <a:avLst/>
          </a:prstGeom>
          <a:ln cap="flat" w="19050">
            <a:solidFill>
              <a:srgbClr val="23403D">
                <a:alpha val="49804"/>
              </a:srgbClr>
            </a:solidFill>
            <a:prstDash val="solid"/>
            <a:headEnd type="none" len="sm" w="sm"/>
            <a:tailEnd type="none" len="sm" w="sm"/>
          </a:ln>
        </p:spPr>
      </p:sp>
      <p:sp>
        <p:nvSpPr>
          <p:cNvPr name="AutoShape 20" id="20"/>
          <p:cNvSpPr/>
          <p:nvPr/>
        </p:nvSpPr>
        <p:spPr>
          <a:xfrm>
            <a:off x="2076271" y="8248650"/>
            <a:ext cx="5809568" cy="0"/>
          </a:xfrm>
          <a:prstGeom prst="line">
            <a:avLst/>
          </a:prstGeom>
          <a:ln cap="flat" w="19050">
            <a:solidFill>
              <a:srgbClr val="23403D">
                <a:alpha val="49804"/>
              </a:srgbClr>
            </a:solidFill>
            <a:prstDash val="solid"/>
            <a:headEnd type="none" len="sm" w="sm"/>
            <a:tailEnd type="none" len="sm" w="sm"/>
          </a:ln>
        </p:spPr>
      </p:sp>
      <p:sp>
        <p:nvSpPr>
          <p:cNvPr name="AutoShape 21" id="21"/>
          <p:cNvSpPr/>
          <p:nvPr/>
        </p:nvSpPr>
        <p:spPr>
          <a:xfrm>
            <a:off x="10273261" y="8239125"/>
            <a:ext cx="5809568" cy="0"/>
          </a:xfrm>
          <a:prstGeom prst="line">
            <a:avLst/>
          </a:prstGeom>
          <a:ln cap="flat" w="19050">
            <a:solidFill>
              <a:srgbClr val="23403D">
                <a:alpha val="49804"/>
              </a:srgbClr>
            </a:solidFill>
            <a:prstDash val="solid"/>
            <a:headEnd type="none" len="sm" w="sm"/>
            <a:tailEnd type="none" len="sm" w="sm"/>
          </a:ln>
        </p:spPr>
      </p:sp>
      <p:sp>
        <p:nvSpPr>
          <p:cNvPr name="AutoShape 22" id="22"/>
          <p:cNvSpPr/>
          <p:nvPr/>
        </p:nvSpPr>
        <p:spPr>
          <a:xfrm>
            <a:off x="10273261" y="7194673"/>
            <a:ext cx="5809568" cy="0"/>
          </a:xfrm>
          <a:prstGeom prst="line">
            <a:avLst/>
          </a:prstGeom>
          <a:ln cap="flat" w="19050">
            <a:solidFill>
              <a:srgbClr val="23403D">
                <a:alpha val="49804"/>
              </a:srgbClr>
            </a:solidFill>
            <a:prstDash val="solid"/>
            <a:headEnd type="none" len="sm" w="sm"/>
            <a:tailEnd type="none" len="sm" w="sm"/>
          </a:ln>
        </p:spPr>
      </p:sp>
      <p:grpSp>
        <p:nvGrpSpPr>
          <p:cNvPr name="Group 23" id="23"/>
          <p:cNvGrpSpPr/>
          <p:nvPr/>
        </p:nvGrpSpPr>
        <p:grpSpPr>
          <a:xfrm rot="5400000">
            <a:off x="1213310" y="6556673"/>
            <a:ext cx="500647" cy="438066"/>
            <a:chOff x="0" y="0"/>
            <a:chExt cx="812800" cy="711200"/>
          </a:xfrm>
        </p:grpSpPr>
        <p:sp>
          <p:nvSpPr>
            <p:cNvPr name="Freeform 24" id="2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6" id="26"/>
          <p:cNvGrpSpPr/>
          <p:nvPr/>
        </p:nvGrpSpPr>
        <p:grpSpPr>
          <a:xfrm rot="5400000">
            <a:off x="1213310" y="7606963"/>
            <a:ext cx="500647" cy="438066"/>
            <a:chOff x="0" y="0"/>
            <a:chExt cx="812800" cy="711200"/>
          </a:xfrm>
        </p:grpSpPr>
        <p:sp>
          <p:nvSpPr>
            <p:cNvPr name="Freeform 27" id="2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8" id="2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9" id="29"/>
          <p:cNvGrpSpPr/>
          <p:nvPr/>
        </p:nvGrpSpPr>
        <p:grpSpPr>
          <a:xfrm rot="5400000">
            <a:off x="9410299" y="7606963"/>
            <a:ext cx="500647" cy="438066"/>
            <a:chOff x="0" y="0"/>
            <a:chExt cx="812800" cy="711200"/>
          </a:xfrm>
        </p:grpSpPr>
        <p:sp>
          <p:nvSpPr>
            <p:cNvPr name="Freeform 30" id="30"/>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31" id="31"/>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2" id="32"/>
          <p:cNvGrpSpPr/>
          <p:nvPr/>
        </p:nvGrpSpPr>
        <p:grpSpPr>
          <a:xfrm rot="5400000">
            <a:off x="9410299" y="6556673"/>
            <a:ext cx="500647" cy="438066"/>
            <a:chOff x="0" y="0"/>
            <a:chExt cx="812800" cy="711200"/>
          </a:xfrm>
        </p:grpSpPr>
        <p:sp>
          <p:nvSpPr>
            <p:cNvPr name="Freeform 33" id="33"/>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34" id="34"/>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35" id="35"/>
          <p:cNvSpPr/>
          <p:nvPr/>
        </p:nvSpPr>
        <p:spPr>
          <a:xfrm flipH="false" flipV="false" rot="-5400000">
            <a:off x="-377917" y="4370418"/>
            <a:ext cx="1022473" cy="511236"/>
          </a:xfrm>
          <a:custGeom>
            <a:avLst/>
            <a:gdLst/>
            <a:ahLst/>
            <a:cxnLst/>
            <a:rect r="r" b="b" t="t" l="l"/>
            <a:pathLst>
              <a:path h="511236" w="1022473">
                <a:moveTo>
                  <a:pt x="0" y="0"/>
                </a:moveTo>
                <a:lnTo>
                  <a:pt x="1022473" y="0"/>
                </a:lnTo>
                <a:lnTo>
                  <a:pt x="1022473" y="511237"/>
                </a:lnTo>
                <a:lnTo>
                  <a:pt x="0" y="511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6" id="36"/>
          <p:cNvSpPr/>
          <p:nvPr/>
        </p:nvSpPr>
        <p:spPr>
          <a:xfrm flipH="false" flipV="false" rot="-10800000">
            <a:off x="-912042" y="9972675"/>
            <a:ext cx="18171342" cy="1488977"/>
          </a:xfrm>
          <a:custGeom>
            <a:avLst/>
            <a:gdLst/>
            <a:ahLst/>
            <a:cxnLst/>
            <a:rect r="r" b="b" t="t" l="l"/>
            <a:pathLst>
              <a:path h="1488977" w="18171342">
                <a:moveTo>
                  <a:pt x="0" y="0"/>
                </a:moveTo>
                <a:lnTo>
                  <a:pt x="18171342" y="0"/>
                </a:lnTo>
                <a:lnTo>
                  <a:pt x="18171342" y="1488977"/>
                </a:lnTo>
                <a:lnTo>
                  <a:pt x="0" y="1488977"/>
                </a:lnTo>
                <a:lnTo>
                  <a:pt x="0" y="0"/>
                </a:lnTo>
                <a:close/>
              </a:path>
            </a:pathLst>
          </a:custGeom>
          <a:blipFill>
            <a:blip r:embed="rId5">
              <a:extLst>
                <a:ext uri="{96DAC541-7B7A-43D3-8B79-37D633B846F1}">
                  <asvg:svgBlip xmlns:asvg="http://schemas.microsoft.com/office/drawing/2016/SVG/main" r:embed="rId6"/>
                </a:ext>
              </a:extLst>
            </a:blip>
            <a:stretch>
              <a:fillRect l="0" t="-542230" r="0" b="0"/>
            </a:stretch>
          </a:blipFill>
        </p:spPr>
      </p:sp>
      <p:sp>
        <p:nvSpPr>
          <p:cNvPr name="TextBox 37" id="37"/>
          <p:cNvSpPr txBox="true"/>
          <p:nvPr/>
        </p:nvSpPr>
        <p:spPr>
          <a:xfrm rot="0">
            <a:off x="9289414" y="1082004"/>
            <a:ext cx="4903239" cy="1184275"/>
          </a:xfrm>
          <a:prstGeom prst="rect">
            <a:avLst/>
          </a:prstGeom>
        </p:spPr>
        <p:txBody>
          <a:bodyPr anchor="t" rtlCol="false" tIns="0" lIns="0" bIns="0" rIns="0">
            <a:spAutoFit/>
          </a:bodyPr>
          <a:lstStyle/>
          <a:p>
            <a:pPr algn="l">
              <a:lnSpc>
                <a:spcPts val="9200"/>
              </a:lnSpc>
            </a:pPr>
            <a:r>
              <a:rPr lang="en-US" sz="8000" b="true">
                <a:solidFill>
                  <a:srgbClr val="FFFFFF"/>
                </a:solidFill>
                <a:latin typeface="TT Norms Bold"/>
                <a:ea typeface="TT Norms Bold"/>
                <a:cs typeface="TT Norms Bold"/>
                <a:sym typeface="TT Norms Bold"/>
              </a:rPr>
              <a:t>AGENDA</a:t>
            </a:r>
          </a:p>
        </p:txBody>
      </p:sp>
      <p:grpSp>
        <p:nvGrpSpPr>
          <p:cNvPr name="Group 38" id="38"/>
          <p:cNvGrpSpPr/>
          <p:nvPr/>
        </p:nvGrpSpPr>
        <p:grpSpPr>
          <a:xfrm rot="0">
            <a:off x="-1147664" y="-1005277"/>
            <a:ext cx="9394899" cy="4117412"/>
            <a:chOff x="0" y="0"/>
            <a:chExt cx="1455516" cy="637895"/>
          </a:xfrm>
        </p:grpSpPr>
        <p:sp>
          <p:nvSpPr>
            <p:cNvPr name="Freeform 39" id="39"/>
            <p:cNvSpPr/>
            <p:nvPr/>
          </p:nvSpPr>
          <p:spPr>
            <a:xfrm flipH="false" flipV="false" rot="0">
              <a:off x="0" y="0"/>
              <a:ext cx="1455516" cy="637895"/>
            </a:xfrm>
            <a:custGeom>
              <a:avLst/>
              <a:gdLst/>
              <a:ahLst/>
              <a:cxnLst/>
              <a:rect r="r" b="b" t="t" l="l"/>
              <a:pathLst>
                <a:path h="637895" w="1455516">
                  <a:moveTo>
                    <a:pt x="0" y="0"/>
                  </a:moveTo>
                  <a:lnTo>
                    <a:pt x="1455516" y="0"/>
                  </a:lnTo>
                  <a:lnTo>
                    <a:pt x="1455516" y="637895"/>
                  </a:lnTo>
                  <a:lnTo>
                    <a:pt x="0" y="637895"/>
                  </a:lnTo>
                  <a:close/>
                </a:path>
              </a:pathLst>
            </a:custGeom>
            <a:blipFill>
              <a:blip r:embed="rId7"/>
              <a:stretch>
                <a:fillRect l="0" t="-26010" r="0" b="-26010"/>
              </a:stretch>
            </a:blipFill>
          </p:spPr>
        </p:sp>
      </p:grpSp>
      <p:grpSp>
        <p:nvGrpSpPr>
          <p:cNvPr name="Group 40" id="40"/>
          <p:cNvGrpSpPr/>
          <p:nvPr/>
        </p:nvGrpSpPr>
        <p:grpSpPr>
          <a:xfrm rot="0">
            <a:off x="5873230" y="-429546"/>
            <a:ext cx="9272041" cy="3541681"/>
            <a:chOff x="0" y="0"/>
            <a:chExt cx="930920" cy="355587"/>
          </a:xfrm>
        </p:grpSpPr>
        <p:sp>
          <p:nvSpPr>
            <p:cNvPr name="Freeform 41" id="41"/>
            <p:cNvSpPr/>
            <p:nvPr/>
          </p:nvSpPr>
          <p:spPr>
            <a:xfrm flipH="false" flipV="false" rot="0">
              <a:off x="0" y="0"/>
              <a:ext cx="930920" cy="355587"/>
            </a:xfrm>
            <a:custGeom>
              <a:avLst/>
              <a:gdLst/>
              <a:ahLst/>
              <a:cxnLst/>
              <a:rect r="r" b="b" t="t" l="l"/>
              <a:pathLst>
                <a:path h="355587" w="930920">
                  <a:moveTo>
                    <a:pt x="727720" y="0"/>
                  </a:moveTo>
                  <a:lnTo>
                    <a:pt x="0" y="0"/>
                  </a:lnTo>
                  <a:lnTo>
                    <a:pt x="203200" y="355587"/>
                  </a:lnTo>
                  <a:lnTo>
                    <a:pt x="930920" y="355587"/>
                  </a:lnTo>
                  <a:lnTo>
                    <a:pt x="727720" y="0"/>
                  </a:lnTo>
                  <a:close/>
                </a:path>
              </a:pathLst>
            </a:custGeom>
            <a:solidFill>
              <a:srgbClr val="FFFFFF"/>
            </a:solidFill>
          </p:spPr>
        </p:sp>
        <p:sp>
          <p:nvSpPr>
            <p:cNvPr name="TextBox 42" id="42"/>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grpSp>
        <p:nvGrpSpPr>
          <p:cNvPr name="Group 43" id="43"/>
          <p:cNvGrpSpPr/>
          <p:nvPr/>
        </p:nvGrpSpPr>
        <p:grpSpPr>
          <a:xfrm rot="-10800000">
            <a:off x="4986388" y="-589970"/>
            <a:ext cx="4612179" cy="3862529"/>
            <a:chOff x="0" y="0"/>
            <a:chExt cx="812800" cy="680690"/>
          </a:xfrm>
        </p:grpSpPr>
        <p:sp>
          <p:nvSpPr>
            <p:cNvPr name="Freeform 44" id="44"/>
            <p:cNvSpPr/>
            <p:nvPr/>
          </p:nvSpPr>
          <p:spPr>
            <a:xfrm flipH="false" flipV="false" rot="0">
              <a:off x="20421" y="28584"/>
              <a:ext cx="771959" cy="652106"/>
            </a:xfrm>
            <a:custGeom>
              <a:avLst/>
              <a:gdLst/>
              <a:ahLst/>
              <a:cxnLst/>
              <a:rect r="r" b="b" t="t" l="l"/>
              <a:pathLst>
                <a:path h="652106" w="771959">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23403D">
                <a:alpha val="89804"/>
              </a:srgbClr>
            </a:solidFill>
          </p:spPr>
        </p:sp>
        <p:sp>
          <p:nvSpPr>
            <p:cNvPr name="TextBox 45" id="45"/>
            <p:cNvSpPr txBox="true"/>
            <p:nvPr/>
          </p:nvSpPr>
          <p:spPr>
            <a:xfrm>
              <a:off x="127000" y="249360"/>
              <a:ext cx="558800" cy="382710"/>
            </a:xfrm>
            <a:prstGeom prst="rect">
              <a:avLst/>
            </a:prstGeom>
          </p:spPr>
          <p:txBody>
            <a:bodyPr anchor="ctr" rtlCol="false" tIns="50800" lIns="50800" bIns="50800" rIns="50800"/>
            <a:lstStyle/>
            <a:p>
              <a:pPr algn="ctr">
                <a:lnSpc>
                  <a:spcPts val="3750"/>
                </a:lnSpc>
              </a:pPr>
            </a:p>
          </p:txBody>
        </p:sp>
      </p:grpSp>
      <p:grpSp>
        <p:nvGrpSpPr>
          <p:cNvPr name="Group 46" id="46"/>
          <p:cNvGrpSpPr/>
          <p:nvPr/>
        </p:nvGrpSpPr>
        <p:grpSpPr>
          <a:xfrm rot="0">
            <a:off x="6297359" y="-429546"/>
            <a:ext cx="14319000" cy="3541681"/>
            <a:chOff x="0" y="0"/>
            <a:chExt cx="1437638" cy="355587"/>
          </a:xfrm>
        </p:grpSpPr>
        <p:sp>
          <p:nvSpPr>
            <p:cNvPr name="Freeform 47" id="47"/>
            <p:cNvSpPr/>
            <p:nvPr/>
          </p:nvSpPr>
          <p:spPr>
            <a:xfrm flipH="false" flipV="false" rot="0">
              <a:off x="6383" y="0"/>
              <a:ext cx="1424873" cy="355587"/>
            </a:xfrm>
            <a:custGeom>
              <a:avLst/>
              <a:gdLst/>
              <a:ahLst/>
              <a:cxnLst/>
              <a:rect r="r" b="b" t="t" l="l"/>
              <a:pathLst>
                <a:path h="355587" w="1424873">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solidFill>
              <a:srgbClr val="1D7363"/>
            </a:solidFill>
          </p:spPr>
        </p:sp>
        <p:sp>
          <p:nvSpPr>
            <p:cNvPr name="TextBox 48" id="48"/>
            <p:cNvSpPr txBox="true"/>
            <p:nvPr/>
          </p:nvSpPr>
          <p:spPr>
            <a:xfrm>
              <a:off x="101600" y="-66675"/>
              <a:ext cx="1234438" cy="422262"/>
            </a:xfrm>
            <a:prstGeom prst="rect">
              <a:avLst/>
            </a:prstGeom>
          </p:spPr>
          <p:txBody>
            <a:bodyPr anchor="ctr" rtlCol="false" tIns="50800" lIns="50800" bIns="50800" rIns="50800"/>
            <a:lstStyle/>
            <a:p>
              <a:pPr algn="ctr">
                <a:lnSpc>
                  <a:spcPts val="3750"/>
                </a:lnSpc>
              </a:pPr>
            </a:p>
          </p:txBody>
        </p:sp>
      </p:grpSp>
      <p:sp>
        <p:nvSpPr>
          <p:cNvPr name="Freeform 49" id="49"/>
          <p:cNvSpPr/>
          <p:nvPr/>
        </p:nvSpPr>
        <p:spPr>
          <a:xfrm flipH="true" flipV="false" rot="2513844">
            <a:off x="13393500" y="-665480"/>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50" id="50"/>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1" id="51"/>
          <p:cNvSpPr txBox="true"/>
          <p:nvPr/>
        </p:nvSpPr>
        <p:spPr>
          <a:xfrm rot="0">
            <a:off x="2076271" y="434733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Introduction</a:t>
            </a:r>
          </a:p>
        </p:txBody>
      </p:sp>
      <p:sp>
        <p:nvSpPr>
          <p:cNvPr name="TextBox 52" id="52"/>
          <p:cNvSpPr txBox="true"/>
          <p:nvPr/>
        </p:nvSpPr>
        <p:spPr>
          <a:xfrm rot="0">
            <a:off x="10273261" y="4347300"/>
            <a:ext cx="4903239"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Batch Pipeline</a:t>
            </a:r>
          </a:p>
        </p:txBody>
      </p:sp>
      <p:sp>
        <p:nvSpPr>
          <p:cNvPr name="TextBox 53" id="53"/>
          <p:cNvSpPr txBox="true"/>
          <p:nvPr/>
        </p:nvSpPr>
        <p:spPr>
          <a:xfrm rot="0">
            <a:off x="2076271" y="5376000"/>
            <a:ext cx="4816156"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Our Team</a:t>
            </a:r>
          </a:p>
        </p:txBody>
      </p:sp>
      <p:sp>
        <p:nvSpPr>
          <p:cNvPr name="TextBox 54" id="54"/>
          <p:cNvSpPr txBox="true"/>
          <p:nvPr/>
        </p:nvSpPr>
        <p:spPr>
          <a:xfrm rot="0">
            <a:off x="10273261" y="5376000"/>
            <a:ext cx="4903239"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Stream Pipeline</a:t>
            </a:r>
          </a:p>
        </p:txBody>
      </p:sp>
      <p:sp>
        <p:nvSpPr>
          <p:cNvPr name="TextBox 55" id="55"/>
          <p:cNvSpPr txBox="true"/>
          <p:nvPr/>
        </p:nvSpPr>
        <p:spPr>
          <a:xfrm rot="0">
            <a:off x="7282952" y="43289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01</a:t>
            </a:r>
          </a:p>
        </p:txBody>
      </p:sp>
      <p:sp>
        <p:nvSpPr>
          <p:cNvPr name="TextBox 56" id="56"/>
          <p:cNvSpPr txBox="true"/>
          <p:nvPr/>
        </p:nvSpPr>
        <p:spPr>
          <a:xfrm rot="0">
            <a:off x="15479942" y="43289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05</a:t>
            </a:r>
          </a:p>
        </p:txBody>
      </p:sp>
      <p:sp>
        <p:nvSpPr>
          <p:cNvPr name="TextBox 57" id="57"/>
          <p:cNvSpPr txBox="true"/>
          <p:nvPr/>
        </p:nvSpPr>
        <p:spPr>
          <a:xfrm rot="0">
            <a:off x="7282952" y="53576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02</a:t>
            </a:r>
          </a:p>
        </p:txBody>
      </p:sp>
      <p:sp>
        <p:nvSpPr>
          <p:cNvPr name="TextBox 58" id="58"/>
          <p:cNvSpPr txBox="true"/>
          <p:nvPr/>
        </p:nvSpPr>
        <p:spPr>
          <a:xfrm rot="0">
            <a:off x="15479942" y="53576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06</a:t>
            </a:r>
          </a:p>
        </p:txBody>
      </p:sp>
      <p:sp>
        <p:nvSpPr>
          <p:cNvPr name="TextBox 59" id="59"/>
          <p:cNvSpPr txBox="true"/>
          <p:nvPr/>
        </p:nvSpPr>
        <p:spPr>
          <a:xfrm rot="0">
            <a:off x="2076271" y="6404700"/>
            <a:ext cx="4816156"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Business Problem</a:t>
            </a:r>
          </a:p>
        </p:txBody>
      </p:sp>
      <p:sp>
        <p:nvSpPr>
          <p:cNvPr name="TextBox 60" id="60"/>
          <p:cNvSpPr txBox="true"/>
          <p:nvPr/>
        </p:nvSpPr>
        <p:spPr>
          <a:xfrm rot="0">
            <a:off x="2076271" y="7454990"/>
            <a:ext cx="4816156"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Dataset and Data Archeticture</a:t>
            </a:r>
          </a:p>
        </p:txBody>
      </p:sp>
      <p:sp>
        <p:nvSpPr>
          <p:cNvPr name="TextBox 61" id="61"/>
          <p:cNvSpPr txBox="true"/>
          <p:nvPr/>
        </p:nvSpPr>
        <p:spPr>
          <a:xfrm rot="0">
            <a:off x="10273261" y="7454990"/>
            <a:ext cx="4816156"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Conclusion</a:t>
            </a:r>
          </a:p>
        </p:txBody>
      </p:sp>
      <p:sp>
        <p:nvSpPr>
          <p:cNvPr name="TextBox 62" id="62"/>
          <p:cNvSpPr txBox="true"/>
          <p:nvPr/>
        </p:nvSpPr>
        <p:spPr>
          <a:xfrm rot="0">
            <a:off x="10273261" y="6404700"/>
            <a:ext cx="4903239" cy="565214"/>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Insights</a:t>
            </a:r>
          </a:p>
        </p:txBody>
      </p:sp>
      <p:sp>
        <p:nvSpPr>
          <p:cNvPr name="TextBox 63" id="63"/>
          <p:cNvSpPr txBox="true"/>
          <p:nvPr/>
        </p:nvSpPr>
        <p:spPr>
          <a:xfrm rot="0">
            <a:off x="7282952" y="63863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03</a:t>
            </a:r>
          </a:p>
        </p:txBody>
      </p:sp>
      <p:sp>
        <p:nvSpPr>
          <p:cNvPr name="TextBox 64" id="64"/>
          <p:cNvSpPr txBox="true"/>
          <p:nvPr/>
        </p:nvSpPr>
        <p:spPr>
          <a:xfrm rot="0">
            <a:off x="7282952" y="743660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04</a:t>
            </a:r>
          </a:p>
        </p:txBody>
      </p:sp>
      <p:sp>
        <p:nvSpPr>
          <p:cNvPr name="TextBox 65" id="65"/>
          <p:cNvSpPr txBox="true"/>
          <p:nvPr/>
        </p:nvSpPr>
        <p:spPr>
          <a:xfrm rot="0">
            <a:off x="15479942" y="743660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08</a:t>
            </a:r>
          </a:p>
        </p:txBody>
      </p:sp>
      <p:sp>
        <p:nvSpPr>
          <p:cNvPr name="TextBox 66" id="66"/>
          <p:cNvSpPr txBox="true"/>
          <p:nvPr/>
        </p:nvSpPr>
        <p:spPr>
          <a:xfrm rot="0">
            <a:off x="15479942" y="63863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07</a:t>
            </a:r>
          </a:p>
        </p:txBody>
      </p:sp>
      <p:sp>
        <p:nvSpPr>
          <p:cNvPr name="TextBox 67" id="67"/>
          <p:cNvSpPr txBox="true"/>
          <p:nvPr/>
        </p:nvSpPr>
        <p:spPr>
          <a:xfrm rot="0">
            <a:off x="9289414" y="1082004"/>
            <a:ext cx="4903239" cy="1184275"/>
          </a:xfrm>
          <a:prstGeom prst="rect">
            <a:avLst/>
          </a:prstGeom>
        </p:spPr>
        <p:txBody>
          <a:bodyPr anchor="t" rtlCol="false" tIns="0" lIns="0" bIns="0" rIns="0">
            <a:spAutoFit/>
          </a:bodyPr>
          <a:lstStyle/>
          <a:p>
            <a:pPr algn="l">
              <a:lnSpc>
                <a:spcPts val="9200"/>
              </a:lnSpc>
            </a:pPr>
            <a:r>
              <a:rPr lang="en-US" sz="8000" b="true">
                <a:solidFill>
                  <a:srgbClr val="FFFFFF"/>
                </a:solidFill>
                <a:latin typeface="TT Norms Bold"/>
                <a:ea typeface="TT Norms Bold"/>
                <a:cs typeface="TT Norms Bold"/>
                <a:sym typeface="TT Norms Bold"/>
              </a:rPr>
              <a:t>AGENDA</a:t>
            </a: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80370" y="2837685"/>
            <a:ext cx="10341967" cy="4780077"/>
          </a:xfrm>
          <a:prstGeom prst="rect">
            <a:avLst/>
          </a:prstGeom>
        </p:spPr>
        <p:txBody>
          <a:bodyPr anchor="t" rtlCol="false" tIns="0" lIns="0" bIns="0" rIns="0">
            <a:spAutoFit/>
          </a:bodyPr>
          <a:lstStyle/>
          <a:p>
            <a:pPr algn="l">
              <a:lnSpc>
                <a:spcPts val="18708"/>
              </a:lnSpc>
            </a:pPr>
            <a:r>
              <a:rPr lang="en-US" sz="16268" b="true">
                <a:solidFill>
                  <a:srgbClr val="23403D"/>
                </a:solidFill>
                <a:latin typeface="TT Norms Bold"/>
                <a:ea typeface="TT Norms Bold"/>
                <a:cs typeface="TT Norms Bold"/>
                <a:sym typeface="TT Norms Bold"/>
              </a:rPr>
              <a:t>  BATCH</a:t>
            </a:r>
          </a:p>
          <a:p>
            <a:pPr algn="l">
              <a:lnSpc>
                <a:spcPts val="18708"/>
              </a:lnSpc>
            </a:pPr>
            <a:r>
              <a:rPr lang="en-US" sz="16268" b="true">
                <a:solidFill>
                  <a:srgbClr val="23403D"/>
                </a:solidFill>
                <a:latin typeface="TT Norms Bold"/>
                <a:ea typeface="TT Norms Bold"/>
                <a:cs typeface="TT Norms Bold"/>
                <a:sym typeface="TT Norms Bold"/>
              </a:rPr>
              <a:t>PIPELINE</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10800000">
            <a:off x="-3188456" y="-49253"/>
            <a:ext cx="10399005" cy="10281761"/>
            <a:chOff x="0" y="0"/>
            <a:chExt cx="406400" cy="401818"/>
          </a:xfrm>
        </p:grpSpPr>
        <p:sp>
          <p:nvSpPr>
            <p:cNvPr name="Freeform 4" id="4"/>
            <p:cNvSpPr/>
            <p:nvPr/>
          </p:nvSpPr>
          <p:spPr>
            <a:xfrm flipH="false" flipV="false" rot="0">
              <a:off x="0" y="0"/>
              <a:ext cx="406400" cy="401818"/>
            </a:xfrm>
            <a:custGeom>
              <a:avLst/>
              <a:gdLst/>
              <a:ahLst/>
              <a:cxnLst/>
              <a:rect r="r" b="b" t="t" l="l"/>
              <a:pathLst>
                <a:path h="401818" w="406400">
                  <a:moveTo>
                    <a:pt x="203200" y="0"/>
                  </a:moveTo>
                  <a:lnTo>
                    <a:pt x="406400" y="0"/>
                  </a:lnTo>
                  <a:lnTo>
                    <a:pt x="203200" y="401818"/>
                  </a:lnTo>
                  <a:lnTo>
                    <a:pt x="0" y="401818"/>
                  </a:lnTo>
                  <a:lnTo>
                    <a:pt x="203200" y="0"/>
                  </a:lnTo>
                  <a:close/>
                </a:path>
              </a:pathLst>
            </a:custGeom>
            <a:solidFill>
              <a:srgbClr val="23403D"/>
            </a:solidFill>
          </p:spPr>
        </p:sp>
        <p:sp>
          <p:nvSpPr>
            <p:cNvPr name="TextBox 5" id="5"/>
            <p:cNvSpPr txBox="true"/>
            <p:nvPr/>
          </p:nvSpPr>
          <p:spPr>
            <a:xfrm>
              <a:off x="101600" y="-66675"/>
              <a:ext cx="203200"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10800000">
            <a:off x="-11060377" y="6503334"/>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1D7363"/>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10800000">
            <a:off x="-5024449" y="-534992"/>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1D7363"/>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10800000">
            <a:off x="-1016880" y="9651350"/>
            <a:ext cx="4035505" cy="818745"/>
            <a:chOff x="0" y="0"/>
            <a:chExt cx="5380674" cy="1091660"/>
          </a:xfrm>
        </p:grpSpPr>
        <p:sp>
          <p:nvSpPr>
            <p:cNvPr name="Freeform 13" id="13"/>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11819" b="0"/>
              </a:stretch>
            </a:blipFill>
          </p:spPr>
        </p:sp>
      </p:grpSp>
      <p:grpSp>
        <p:nvGrpSpPr>
          <p:cNvPr name="Group 15" id="15"/>
          <p:cNvGrpSpPr/>
          <p:nvPr/>
        </p:nvGrpSpPr>
        <p:grpSpPr>
          <a:xfrm rot="-10800000">
            <a:off x="-2082884" y="-1416578"/>
            <a:ext cx="4307273" cy="3015761"/>
            <a:chOff x="0" y="0"/>
            <a:chExt cx="505660" cy="354041"/>
          </a:xfrm>
        </p:grpSpPr>
        <p:sp>
          <p:nvSpPr>
            <p:cNvPr name="Freeform 16" id="16"/>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1D7363"/>
            </a:solidFill>
          </p:spPr>
        </p:sp>
        <p:sp>
          <p:nvSpPr>
            <p:cNvPr name="TextBox 17" id="17"/>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sp>
        <p:nvSpPr>
          <p:cNvPr name="Freeform 18" id="18"/>
          <p:cNvSpPr/>
          <p:nvPr/>
        </p:nvSpPr>
        <p:spPr>
          <a:xfrm flipH="false" flipV="false" rot="-10800000">
            <a:off x="-378756" y="-275047"/>
            <a:ext cx="1118845" cy="911859"/>
          </a:xfrm>
          <a:custGeom>
            <a:avLst/>
            <a:gdLst/>
            <a:ahLst/>
            <a:cxnLst/>
            <a:rect r="r" b="b" t="t" l="l"/>
            <a:pathLst>
              <a:path h="911859" w="1118845">
                <a:moveTo>
                  <a:pt x="0" y="0"/>
                </a:moveTo>
                <a:lnTo>
                  <a:pt x="1118845" y="0"/>
                </a:lnTo>
                <a:lnTo>
                  <a:pt x="1118845" y="911859"/>
                </a:lnTo>
                <a:lnTo>
                  <a:pt x="0" y="911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051209" y="10009713"/>
            <a:ext cx="7315200" cy="707451"/>
          </a:xfrm>
          <a:custGeom>
            <a:avLst/>
            <a:gdLst/>
            <a:ahLst/>
            <a:cxnLst/>
            <a:rect r="r" b="b" t="t" l="l"/>
            <a:pathLst>
              <a:path h="707451" w="7315200">
                <a:moveTo>
                  <a:pt x="0" y="0"/>
                </a:moveTo>
                <a:lnTo>
                  <a:pt x="7315200" y="0"/>
                </a:lnTo>
                <a:lnTo>
                  <a:pt x="7315200" y="707451"/>
                </a:lnTo>
                <a:lnTo>
                  <a:pt x="0" y="707451"/>
                </a:lnTo>
                <a:lnTo>
                  <a:pt x="0" y="0"/>
                </a:lnTo>
                <a:close/>
              </a:path>
            </a:pathLst>
          </a:custGeom>
          <a:blipFill>
            <a:blip r:embed="rId7">
              <a:extLst>
                <a:ext uri="{96DAC541-7B7A-43D3-8B79-37D633B846F1}">
                  <asvg:svgBlip xmlns:asvg="http://schemas.microsoft.com/office/drawing/2016/SVG/main" r:embed="rId8"/>
                </a:ext>
              </a:extLst>
            </a:blip>
            <a:stretch>
              <a:fillRect l="0" t="-419596" r="0" b="0"/>
            </a:stretch>
          </a:blipFill>
        </p:spPr>
      </p:sp>
      <p:grpSp>
        <p:nvGrpSpPr>
          <p:cNvPr name="Group 20" id="20"/>
          <p:cNvGrpSpPr/>
          <p:nvPr/>
        </p:nvGrpSpPr>
        <p:grpSpPr>
          <a:xfrm rot="5400000">
            <a:off x="6488557" y="4073321"/>
            <a:ext cx="500647" cy="438066"/>
            <a:chOff x="0" y="0"/>
            <a:chExt cx="812800" cy="711200"/>
          </a:xfrm>
        </p:grpSpPr>
        <p:sp>
          <p:nvSpPr>
            <p:cNvPr name="Freeform 21" id="2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3" id="23"/>
          <p:cNvGrpSpPr/>
          <p:nvPr/>
        </p:nvGrpSpPr>
        <p:grpSpPr>
          <a:xfrm rot="5400000">
            <a:off x="6488557" y="7074659"/>
            <a:ext cx="500647" cy="438066"/>
            <a:chOff x="0" y="0"/>
            <a:chExt cx="812800" cy="711200"/>
          </a:xfrm>
        </p:grpSpPr>
        <p:sp>
          <p:nvSpPr>
            <p:cNvPr name="Freeform 24" id="2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6" id="26"/>
          <p:cNvGrpSpPr/>
          <p:nvPr/>
        </p:nvGrpSpPr>
        <p:grpSpPr>
          <a:xfrm rot="0">
            <a:off x="16436483" y="-2840784"/>
            <a:ext cx="5114374" cy="4395165"/>
            <a:chOff x="0" y="0"/>
            <a:chExt cx="812800" cy="698500"/>
          </a:xfrm>
        </p:grpSpPr>
        <p:sp>
          <p:nvSpPr>
            <p:cNvPr name="Freeform 27" id="27"/>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28" id="28"/>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16809791" y="385226"/>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0193891" y="-362211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7275098" y="1183394"/>
            <a:ext cx="7258384" cy="1898650"/>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BATCH PIPELINE OVERVIEW</a:t>
            </a:r>
          </a:p>
        </p:txBody>
      </p:sp>
      <p:sp>
        <p:nvSpPr>
          <p:cNvPr name="TextBox 33" id="33"/>
          <p:cNvSpPr txBox="true"/>
          <p:nvPr/>
        </p:nvSpPr>
        <p:spPr>
          <a:xfrm rot="0">
            <a:off x="7275098" y="6976694"/>
            <a:ext cx="4048891" cy="5238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Key Benefits</a:t>
            </a:r>
          </a:p>
        </p:txBody>
      </p:sp>
      <p:sp>
        <p:nvSpPr>
          <p:cNvPr name="TextBox 34" id="34"/>
          <p:cNvSpPr txBox="true"/>
          <p:nvPr/>
        </p:nvSpPr>
        <p:spPr>
          <a:xfrm rot="0">
            <a:off x="7275098" y="7861012"/>
            <a:ext cx="7420251" cy="1054099"/>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Batching makes data processing faster and cheaper, reduces system load, handles large datasets easily, and improves data quality through cleaning and validation before use.</a:t>
            </a:r>
          </a:p>
        </p:txBody>
      </p:sp>
      <p:sp>
        <p:nvSpPr>
          <p:cNvPr name="TextBox 35" id="35"/>
          <p:cNvSpPr txBox="true"/>
          <p:nvPr/>
        </p:nvSpPr>
        <p:spPr>
          <a:xfrm rot="0">
            <a:off x="7275098" y="3997079"/>
            <a:ext cx="5787749" cy="5238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Impact on Businesses</a:t>
            </a:r>
          </a:p>
        </p:txBody>
      </p:sp>
      <p:sp>
        <p:nvSpPr>
          <p:cNvPr name="TextBox 36" id="36"/>
          <p:cNvSpPr txBox="true"/>
          <p:nvPr/>
        </p:nvSpPr>
        <p:spPr>
          <a:xfrm rot="0">
            <a:off x="7275098" y="4702662"/>
            <a:ext cx="7420251" cy="2111374"/>
          </a:xfrm>
          <a:prstGeom prst="rect">
            <a:avLst/>
          </a:prstGeom>
        </p:spPr>
        <p:txBody>
          <a:bodyPr anchor="t" rtlCol="false" tIns="0" lIns="0" bIns="0" rIns="0">
            <a:spAutoFit/>
          </a:bodyPr>
          <a:lstStyle/>
          <a:p>
            <a:pPr algn="l" rtl="true">
              <a:lnSpc>
                <a:spcPts val="2800"/>
              </a:lnSpc>
            </a:pPr>
            <a:r>
              <a:rPr lang="en-US" sz="2000" spc="10">
                <a:solidFill>
                  <a:srgbClr val="23403D"/>
                </a:solidFill>
                <a:latin typeface="TT Norms"/>
                <a:ea typeface="TT Norms"/>
                <a:cs typeface="TT Norms"/>
                <a:sym typeface="TT Norms"/>
              </a:rPr>
              <a:t>Batching collects data over time and processes it in bulk, making operations more efficient and cost-effective. It improves data quality through validation and cleaning, and provides consistent insights for decision-making. Businesses benefit by reducing overhead, ensuring reliability, and focusing resources on strategic initiatives</a:t>
            </a:r>
            <a:r>
              <a:rPr lang="ar-EG" sz="2000" spc="10">
                <a:solidFill>
                  <a:srgbClr val="23403D"/>
                </a:solidFill>
                <a:latin typeface="TT Norms"/>
                <a:ea typeface="TT Norms"/>
                <a:cs typeface="TT Norms"/>
                <a:sym typeface="TT Norms"/>
                <a:rtl val="true"/>
              </a:rPr>
              <a:t>..</a:t>
            </a:r>
          </a:p>
        </p:txBody>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0508875" y="-1114950"/>
            <a:ext cx="9627938" cy="2884804"/>
            <a:chOff x="0" y="0"/>
            <a:chExt cx="1221879" cy="366110"/>
          </a:xfrm>
        </p:grpSpPr>
        <p:sp>
          <p:nvSpPr>
            <p:cNvPr name="Freeform 4" id="4"/>
            <p:cNvSpPr/>
            <p:nvPr/>
          </p:nvSpPr>
          <p:spPr>
            <a:xfrm flipH="false" flipV="false" rot="0">
              <a:off x="9265" y="0"/>
              <a:ext cx="1203348" cy="366110"/>
            </a:xfrm>
            <a:custGeom>
              <a:avLst/>
              <a:gdLst/>
              <a:ahLst/>
              <a:cxnLst/>
              <a:rect r="r" b="b" t="t" l="l"/>
              <a:pathLst>
                <a:path h="366110" w="1203348">
                  <a:moveTo>
                    <a:pt x="985291" y="0"/>
                  </a:moveTo>
                  <a:lnTo>
                    <a:pt x="14858" y="0"/>
                  </a:lnTo>
                  <a:cubicBezTo>
                    <a:pt x="9828" y="0"/>
                    <a:pt x="5173" y="2661"/>
                    <a:pt x="2620" y="6997"/>
                  </a:cubicBezTo>
                  <a:cubicBezTo>
                    <a:pt x="68" y="11332"/>
                    <a:pt x="0" y="16694"/>
                    <a:pt x="2442" y="21092"/>
                  </a:cubicBezTo>
                  <a:lnTo>
                    <a:pt x="182228" y="345017"/>
                  </a:lnTo>
                  <a:cubicBezTo>
                    <a:pt x="189453" y="358035"/>
                    <a:pt x="203170" y="366110"/>
                    <a:pt x="218058" y="366110"/>
                  </a:cubicBezTo>
                  <a:lnTo>
                    <a:pt x="1188491" y="366110"/>
                  </a:lnTo>
                  <a:cubicBezTo>
                    <a:pt x="1193522" y="366110"/>
                    <a:pt x="1198177" y="363448"/>
                    <a:pt x="1200729" y="359113"/>
                  </a:cubicBezTo>
                  <a:cubicBezTo>
                    <a:pt x="1203281" y="354778"/>
                    <a:pt x="1203349" y="349416"/>
                    <a:pt x="1200908" y="345017"/>
                  </a:cubicBezTo>
                  <a:lnTo>
                    <a:pt x="1021121" y="21092"/>
                  </a:lnTo>
                  <a:cubicBezTo>
                    <a:pt x="1013896" y="8075"/>
                    <a:pt x="1000179" y="0"/>
                    <a:pt x="985291" y="0"/>
                  </a:cubicBezTo>
                  <a:close/>
                </a:path>
              </a:pathLst>
            </a:custGeom>
            <a:solidFill>
              <a:srgbClr val="23403D"/>
            </a:solidFill>
          </p:spPr>
        </p:sp>
        <p:sp>
          <p:nvSpPr>
            <p:cNvPr name="TextBox 5" id="5"/>
            <p:cNvSpPr txBox="true"/>
            <p:nvPr/>
          </p:nvSpPr>
          <p:spPr>
            <a:xfrm>
              <a:off x="101600" y="-66675"/>
              <a:ext cx="1018679" cy="43278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98171" y="2633865"/>
            <a:ext cx="16010718" cy="6624435"/>
          </a:xfrm>
          <a:custGeom>
            <a:avLst/>
            <a:gdLst/>
            <a:ahLst/>
            <a:cxnLst/>
            <a:rect r="r" b="b" t="t" l="l"/>
            <a:pathLst>
              <a:path h="6624435" w="16010718">
                <a:moveTo>
                  <a:pt x="0" y="0"/>
                </a:moveTo>
                <a:lnTo>
                  <a:pt x="16010719" y="0"/>
                </a:lnTo>
                <a:lnTo>
                  <a:pt x="16010719" y="6624435"/>
                </a:lnTo>
                <a:lnTo>
                  <a:pt x="0" y="6624435"/>
                </a:lnTo>
                <a:lnTo>
                  <a:pt x="0" y="0"/>
                </a:lnTo>
                <a:close/>
              </a:path>
            </a:pathLst>
          </a:custGeom>
          <a:blipFill>
            <a:blip r:embed="rId11"/>
            <a:stretch>
              <a:fillRect l="0" t="0" r="0" b="0"/>
            </a:stretch>
          </a:blipFill>
        </p:spPr>
      </p:sp>
      <p:sp>
        <p:nvSpPr>
          <p:cNvPr name="TextBox 14" id="14"/>
          <p:cNvSpPr txBox="true"/>
          <p:nvPr/>
        </p:nvSpPr>
        <p:spPr>
          <a:xfrm rot="0">
            <a:off x="310598" y="262722"/>
            <a:ext cx="16084550"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BATCH PIPELINE</a:t>
            </a:r>
          </a:p>
        </p:txBody>
      </p:sp>
    </p:spTree>
  </p:cSld>
  <p:clrMapOvr>
    <a:masterClrMapping/>
  </p:clrMapOvr>
  <p:transition spd="slow">
    <p:cover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436348" y="3549859"/>
            <a:ext cx="16425563" cy="6344374"/>
          </a:xfrm>
          <a:custGeom>
            <a:avLst/>
            <a:gdLst/>
            <a:ahLst/>
            <a:cxnLst/>
            <a:rect r="r" b="b" t="t" l="l"/>
            <a:pathLst>
              <a:path h="6344374" w="16425563">
                <a:moveTo>
                  <a:pt x="0" y="0"/>
                </a:moveTo>
                <a:lnTo>
                  <a:pt x="16425563" y="0"/>
                </a:lnTo>
                <a:lnTo>
                  <a:pt x="16425563" y="6344374"/>
                </a:lnTo>
                <a:lnTo>
                  <a:pt x="0" y="6344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801522" y="-1114950"/>
            <a:ext cx="7335291" cy="2801892"/>
            <a:chOff x="0" y="0"/>
            <a:chExt cx="930920" cy="355587"/>
          </a:xfrm>
        </p:grpSpPr>
        <p:sp>
          <p:nvSpPr>
            <p:cNvPr name="Freeform 5" id="5"/>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6" id="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22215" y="-1659968"/>
            <a:ext cx="18379715" cy="3888558"/>
            <a:chOff x="0" y="0"/>
            <a:chExt cx="1673415" cy="354041"/>
          </a:xfrm>
        </p:grpSpPr>
        <p:sp>
          <p:nvSpPr>
            <p:cNvPr name="Freeform 9" id="9"/>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10" id="10"/>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38071" y="378066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738071" y="2945170"/>
            <a:ext cx="1670990" cy="167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6" id="16"/>
          <p:cNvSpPr/>
          <p:nvPr/>
        </p:nvSpPr>
        <p:spPr>
          <a:xfrm flipH="false" flipV="false" rot="0">
            <a:off x="2079161" y="3354240"/>
            <a:ext cx="988811" cy="852849"/>
          </a:xfrm>
          <a:custGeom>
            <a:avLst/>
            <a:gdLst/>
            <a:ahLst/>
            <a:cxnLst/>
            <a:rect r="r" b="b" t="t" l="l"/>
            <a:pathLst>
              <a:path h="852849" w="988811">
                <a:moveTo>
                  <a:pt x="0" y="0"/>
                </a:moveTo>
                <a:lnTo>
                  <a:pt x="988811" y="0"/>
                </a:lnTo>
                <a:lnTo>
                  <a:pt x="988811" y="852849"/>
                </a:lnTo>
                <a:lnTo>
                  <a:pt x="0" y="852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6007962" y="4385354"/>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6007962" y="3549859"/>
            <a:ext cx="1670990" cy="1670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10618942" y="365222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10618942" y="2816730"/>
            <a:ext cx="1670990" cy="16709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5" id="25"/>
          <p:cNvSpPr/>
          <p:nvPr/>
        </p:nvSpPr>
        <p:spPr>
          <a:xfrm flipH="false" flipV="false" rot="0">
            <a:off x="14614032" y="2699725"/>
            <a:ext cx="1670990" cy="1209379"/>
          </a:xfrm>
          <a:custGeom>
            <a:avLst/>
            <a:gdLst/>
            <a:ahLst/>
            <a:cxnLst/>
            <a:rect r="r" b="b" t="t" l="l"/>
            <a:pathLst>
              <a:path h="1209379" w="1670990">
                <a:moveTo>
                  <a:pt x="0" y="0"/>
                </a:moveTo>
                <a:lnTo>
                  <a:pt x="1670989" y="0"/>
                </a:lnTo>
                <a:lnTo>
                  <a:pt x="1670989"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14614032" y="1864230"/>
            <a:ext cx="1670990" cy="167099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6367207" y="3974589"/>
            <a:ext cx="952500" cy="821531"/>
          </a:xfrm>
          <a:custGeom>
            <a:avLst/>
            <a:gdLst/>
            <a:ahLst/>
            <a:cxnLst/>
            <a:rect r="r" b="b" t="t" l="l"/>
            <a:pathLst>
              <a:path h="821531" w="952500">
                <a:moveTo>
                  <a:pt x="0" y="0"/>
                </a:moveTo>
                <a:lnTo>
                  <a:pt x="952500" y="0"/>
                </a:lnTo>
                <a:lnTo>
                  <a:pt x="952500" y="821531"/>
                </a:lnTo>
                <a:lnTo>
                  <a:pt x="0" y="821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0993639" y="3197081"/>
            <a:ext cx="921596" cy="910288"/>
          </a:xfrm>
          <a:custGeom>
            <a:avLst/>
            <a:gdLst/>
            <a:ahLst/>
            <a:cxnLst/>
            <a:rect r="r" b="b" t="t" l="l"/>
            <a:pathLst>
              <a:path h="910288" w="921596">
                <a:moveTo>
                  <a:pt x="0" y="0"/>
                </a:moveTo>
                <a:lnTo>
                  <a:pt x="921595" y="0"/>
                </a:lnTo>
                <a:lnTo>
                  <a:pt x="921595" y="910288"/>
                </a:lnTo>
                <a:lnTo>
                  <a:pt x="0" y="910288"/>
                </a:lnTo>
                <a:lnTo>
                  <a:pt x="0" y="0"/>
                </a:lnTo>
                <a:close/>
              </a:path>
            </a:pathLst>
          </a:custGeom>
          <a:blipFill>
            <a:blip r:embed="rId15">
              <a:extLst>
                <a:ext uri="{96DAC541-7B7A-43D3-8B79-37D633B846F1}">
                  <asvg:svgBlip xmlns:asvg="http://schemas.microsoft.com/office/drawing/2016/SVG/main" r:embed="rId16"/>
                </a:ext>
              </a:extLst>
            </a:blip>
            <a:stretch>
              <a:fillRect l="-1712" t="-1797" r="-1641" b="-2839"/>
            </a:stretch>
          </a:blipFill>
        </p:spPr>
      </p:sp>
      <p:sp>
        <p:nvSpPr>
          <p:cNvPr name="Freeform 31" id="31"/>
          <p:cNvSpPr/>
          <p:nvPr/>
        </p:nvSpPr>
        <p:spPr>
          <a:xfrm flipH="false" flipV="false" rot="0">
            <a:off x="14973276" y="2254432"/>
            <a:ext cx="952500" cy="890587"/>
          </a:xfrm>
          <a:custGeom>
            <a:avLst/>
            <a:gdLst/>
            <a:ahLst/>
            <a:cxnLst/>
            <a:rect r="r" b="b" t="t" l="l"/>
            <a:pathLst>
              <a:path h="890587" w="952500">
                <a:moveTo>
                  <a:pt x="0" y="0"/>
                </a:moveTo>
                <a:lnTo>
                  <a:pt x="952500" y="0"/>
                </a:lnTo>
                <a:lnTo>
                  <a:pt x="952500" y="890587"/>
                </a:lnTo>
                <a:lnTo>
                  <a:pt x="0" y="890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19">
              <a:extLst>
                <a:ext uri="{96DAC541-7B7A-43D3-8B79-37D633B846F1}">
                  <asvg:svgBlip xmlns:asvg="http://schemas.microsoft.com/office/drawing/2016/SVG/main" r:embed="rId20"/>
                </a:ext>
              </a:extLst>
            </a:blip>
            <a:stretch>
              <a:fillRect l="0" t="-290245" r="0" b="0"/>
            </a:stretch>
          </a:blipFill>
        </p:spPr>
      </p:sp>
      <p:sp>
        <p:nvSpPr>
          <p:cNvPr name="Freeform 33" id="33"/>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4" id="34"/>
          <p:cNvSpPr/>
          <p:nvPr/>
        </p:nvSpPr>
        <p:spPr>
          <a:xfrm flipH="false" flipV="false" rot="1069860">
            <a:off x="4014380" y="3545451"/>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5" id="35"/>
          <p:cNvSpPr/>
          <p:nvPr/>
        </p:nvSpPr>
        <p:spPr>
          <a:xfrm flipH="false" flipV="false" rot="-749604">
            <a:off x="8454815" y="3545451"/>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36" id="36"/>
          <p:cNvSpPr/>
          <p:nvPr/>
        </p:nvSpPr>
        <p:spPr>
          <a:xfrm flipH="false" flipV="false" rot="-749604">
            <a:off x="12757850" y="2700775"/>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TextBox 37" id="37"/>
          <p:cNvSpPr txBox="true"/>
          <p:nvPr/>
        </p:nvSpPr>
        <p:spPr>
          <a:xfrm rot="0">
            <a:off x="1244600" y="700403"/>
            <a:ext cx="13161043" cy="955675"/>
          </a:xfrm>
          <a:prstGeom prst="rect">
            <a:avLst/>
          </a:prstGeom>
        </p:spPr>
        <p:txBody>
          <a:bodyPr anchor="t" rtlCol="false" tIns="0" lIns="0" bIns="0" rIns="0">
            <a:spAutoFit/>
          </a:bodyPr>
          <a:lstStyle/>
          <a:p>
            <a:pPr algn="just">
              <a:lnSpc>
                <a:spcPts val="7474"/>
              </a:lnSpc>
            </a:pPr>
            <a:r>
              <a:rPr lang="en-US" b="true" sz="6499">
                <a:solidFill>
                  <a:srgbClr val="FFFFFF"/>
                </a:solidFill>
                <a:latin typeface="TT Norms Bold"/>
                <a:ea typeface="TT Norms Bold"/>
                <a:cs typeface="TT Norms Bold"/>
                <a:sym typeface="TT Norms Bold"/>
              </a:rPr>
              <a:t> </a:t>
            </a:r>
            <a:r>
              <a:rPr lang="en-US" sz="6499" b="true">
                <a:solidFill>
                  <a:srgbClr val="FFFFFF"/>
                </a:solidFill>
                <a:latin typeface="TT Norms Bold"/>
                <a:ea typeface="TT Norms Bold"/>
                <a:cs typeface="TT Norms Bold"/>
                <a:sym typeface="TT Norms Bold"/>
              </a:rPr>
              <a:t>b</a:t>
            </a:r>
            <a:r>
              <a:rPr lang="en-US" b="true" sz="6499">
                <a:solidFill>
                  <a:srgbClr val="FFFFFF"/>
                </a:solidFill>
                <a:latin typeface="TT Norms Bold"/>
                <a:ea typeface="TT Norms Bold"/>
                <a:cs typeface="TT Norms Bold"/>
                <a:sym typeface="TT Norms Bold"/>
              </a:rPr>
              <a:t>ATCH PIPELINE</a:t>
            </a:r>
          </a:p>
        </p:txBody>
      </p:sp>
      <p:sp>
        <p:nvSpPr>
          <p:cNvPr name="TextBox 38" id="38"/>
          <p:cNvSpPr txBox="true"/>
          <p:nvPr/>
        </p:nvSpPr>
        <p:spPr>
          <a:xfrm rot="0">
            <a:off x="1020325" y="531889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Data Sources</a:t>
            </a:r>
          </a:p>
        </p:txBody>
      </p:sp>
      <p:sp>
        <p:nvSpPr>
          <p:cNvPr name="TextBox 39" id="39"/>
          <p:cNvSpPr txBox="true"/>
          <p:nvPr/>
        </p:nvSpPr>
        <p:spPr>
          <a:xfrm rot="0">
            <a:off x="1020325" y="5922140"/>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S3 , Postgresql</a:t>
            </a:r>
          </a:p>
        </p:txBody>
      </p:sp>
      <p:sp>
        <p:nvSpPr>
          <p:cNvPr name="TextBox 40" id="40"/>
          <p:cNvSpPr txBox="true"/>
          <p:nvPr/>
        </p:nvSpPr>
        <p:spPr>
          <a:xfrm rot="0">
            <a:off x="6223192" y="760095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Extraction</a:t>
            </a:r>
          </a:p>
        </p:txBody>
      </p:sp>
      <p:sp>
        <p:nvSpPr>
          <p:cNvPr name="TextBox 41" id="41"/>
          <p:cNvSpPr txBox="true"/>
          <p:nvPr/>
        </p:nvSpPr>
        <p:spPr>
          <a:xfrm rot="0">
            <a:off x="6223192" y="8204201"/>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Airbyte</a:t>
            </a:r>
          </a:p>
        </p:txBody>
      </p:sp>
      <p:sp>
        <p:nvSpPr>
          <p:cNvPr name="TextBox 42" id="42"/>
          <p:cNvSpPr txBox="true"/>
          <p:nvPr/>
        </p:nvSpPr>
        <p:spPr>
          <a:xfrm rot="0">
            <a:off x="10618942" y="7042150"/>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Transformation and Loading</a:t>
            </a:r>
          </a:p>
        </p:txBody>
      </p:sp>
      <p:sp>
        <p:nvSpPr>
          <p:cNvPr name="TextBox 43" id="43"/>
          <p:cNvSpPr txBox="true"/>
          <p:nvPr/>
        </p:nvSpPr>
        <p:spPr>
          <a:xfrm rot="0">
            <a:off x="10618942" y="8053389"/>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dbt , Snowflake</a:t>
            </a:r>
          </a:p>
        </p:txBody>
      </p:sp>
      <p:sp>
        <p:nvSpPr>
          <p:cNvPr name="TextBox 44" id="44"/>
          <p:cNvSpPr txBox="true"/>
          <p:nvPr/>
        </p:nvSpPr>
        <p:spPr>
          <a:xfrm rot="0">
            <a:off x="14405643" y="593642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Visualization</a:t>
            </a:r>
          </a:p>
        </p:txBody>
      </p:sp>
      <p:sp>
        <p:nvSpPr>
          <p:cNvPr name="TextBox 45" id="45"/>
          <p:cNvSpPr txBox="true"/>
          <p:nvPr/>
        </p:nvSpPr>
        <p:spPr>
          <a:xfrm rot="0">
            <a:off x="14405643" y="6539678"/>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PowerBI</a:t>
            </a:r>
          </a:p>
        </p:txBody>
      </p:sp>
      <p:sp>
        <p:nvSpPr>
          <p:cNvPr name="Freeform 46" id="46"/>
          <p:cNvSpPr/>
          <p:nvPr/>
        </p:nvSpPr>
        <p:spPr>
          <a:xfrm flipH="false" flipV="false" rot="0">
            <a:off x="17512126" y="925830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slow">
    <p:cover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48911" y="3529783"/>
            <a:ext cx="10341967" cy="2408352"/>
          </a:xfrm>
          <a:prstGeom prst="rect">
            <a:avLst/>
          </a:prstGeom>
        </p:spPr>
        <p:txBody>
          <a:bodyPr anchor="t" rtlCol="false" tIns="0" lIns="0" bIns="0" rIns="0">
            <a:spAutoFit/>
          </a:bodyPr>
          <a:lstStyle/>
          <a:p>
            <a:pPr algn="l">
              <a:lnSpc>
                <a:spcPts val="18708"/>
              </a:lnSpc>
            </a:pPr>
            <a:r>
              <a:rPr lang="en-US" sz="16268" b="true">
                <a:solidFill>
                  <a:srgbClr val="23403D"/>
                </a:solidFill>
                <a:latin typeface="TT Norms Bold"/>
                <a:ea typeface="TT Norms Bold"/>
                <a:cs typeface="TT Norms Bold"/>
                <a:sym typeface="TT Norms Bold"/>
              </a:rPr>
              <a:t>SOURCES</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74750" y="2239795"/>
            <a:ext cx="16370019" cy="7609501"/>
          </a:xfrm>
          <a:custGeom>
            <a:avLst/>
            <a:gdLst/>
            <a:ahLst/>
            <a:cxnLst/>
            <a:rect r="r" b="b" t="t" l="l"/>
            <a:pathLst>
              <a:path h="7609501" w="16370019">
                <a:moveTo>
                  <a:pt x="0" y="0"/>
                </a:moveTo>
                <a:lnTo>
                  <a:pt x="16370019" y="0"/>
                </a:lnTo>
                <a:lnTo>
                  <a:pt x="16370019" y="7609501"/>
                </a:lnTo>
                <a:lnTo>
                  <a:pt x="0" y="7609501"/>
                </a:lnTo>
                <a:lnTo>
                  <a:pt x="0" y="0"/>
                </a:lnTo>
                <a:close/>
              </a:path>
            </a:pathLst>
          </a:custGeom>
          <a:blipFill>
            <a:blip r:embed="rId11"/>
            <a:stretch>
              <a:fillRect l="0" t="0" r="0" b="0"/>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AWS S3</a:t>
            </a:r>
          </a:p>
        </p:txBody>
      </p:sp>
    </p:spTree>
  </p:cSld>
  <p:clrMapOvr>
    <a:masterClrMapping/>
  </p:clrMapOvr>
  <p:transition spd="slow">
    <p:cover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74750" y="2082500"/>
            <a:ext cx="15677638" cy="7750078"/>
          </a:xfrm>
          <a:custGeom>
            <a:avLst/>
            <a:gdLst/>
            <a:ahLst/>
            <a:cxnLst/>
            <a:rect r="r" b="b" t="t" l="l"/>
            <a:pathLst>
              <a:path h="7750078" w="15677638">
                <a:moveTo>
                  <a:pt x="0" y="0"/>
                </a:moveTo>
                <a:lnTo>
                  <a:pt x="15677638" y="0"/>
                </a:lnTo>
                <a:lnTo>
                  <a:pt x="15677638" y="7750078"/>
                </a:lnTo>
                <a:lnTo>
                  <a:pt x="0" y="7750078"/>
                </a:lnTo>
                <a:lnTo>
                  <a:pt x="0" y="0"/>
                </a:lnTo>
                <a:close/>
              </a:path>
            </a:pathLst>
          </a:custGeom>
          <a:blipFill>
            <a:blip r:embed="rId11"/>
            <a:stretch>
              <a:fillRect l="0" t="0" r="0" b="0"/>
            </a:stretch>
          </a:blipFill>
        </p:spPr>
      </p:sp>
      <p:sp>
        <p:nvSpPr>
          <p:cNvPr name="TextBox 14" id="14"/>
          <p:cNvSpPr txBox="true"/>
          <p:nvPr/>
        </p:nvSpPr>
        <p:spPr>
          <a:xfrm rot="0">
            <a:off x="1174750" y="305046"/>
            <a:ext cx="12009589" cy="895350"/>
          </a:xfrm>
          <a:prstGeom prst="rect">
            <a:avLst/>
          </a:prstGeom>
        </p:spPr>
        <p:txBody>
          <a:bodyPr anchor="t" rtlCol="false" tIns="0" lIns="0" bIns="0" rIns="0">
            <a:spAutoFit/>
          </a:bodyPr>
          <a:lstStyle/>
          <a:p>
            <a:pPr algn="l">
              <a:lnSpc>
                <a:spcPts val="6900"/>
              </a:lnSpc>
            </a:pPr>
            <a:r>
              <a:rPr lang="en-US" sz="6000" b="true">
                <a:solidFill>
                  <a:srgbClr val="FFFFFF"/>
                </a:solidFill>
                <a:latin typeface="TT Norms Bold"/>
                <a:ea typeface="TT Norms Bold"/>
                <a:cs typeface="TT Norms Bold"/>
                <a:sym typeface="TT Norms Bold"/>
              </a:rPr>
              <a:t>POSTGRES</a:t>
            </a:r>
          </a:p>
        </p:txBody>
      </p:sp>
      <p:sp>
        <p:nvSpPr>
          <p:cNvPr name="AutoShape 15" id="15"/>
          <p:cNvSpPr/>
          <p:nvPr/>
        </p:nvSpPr>
        <p:spPr>
          <a:xfrm>
            <a:off x="345367" y="7691679"/>
            <a:ext cx="2182357" cy="314590"/>
          </a:xfrm>
          <a:prstGeom prst="line">
            <a:avLst/>
          </a:prstGeom>
          <a:ln cap="flat" w="114300">
            <a:solidFill>
              <a:srgbClr val="3E7B5E"/>
            </a:solidFill>
            <a:prstDash val="solid"/>
            <a:headEnd type="none" len="sm" w="sm"/>
            <a:tailEnd type="triangle" len="med" w="lg"/>
          </a:ln>
        </p:spPr>
      </p:sp>
    </p:spTree>
  </p:cSld>
  <p:clrMapOvr>
    <a:masterClrMapping/>
  </p:clrMapOvr>
  <p:transition spd="slow">
    <p:cover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797796" y="4141570"/>
            <a:ext cx="11977835" cy="2070536"/>
          </a:xfrm>
          <a:prstGeom prst="rect">
            <a:avLst/>
          </a:prstGeom>
        </p:spPr>
        <p:txBody>
          <a:bodyPr anchor="t" rtlCol="false" tIns="0" lIns="0" bIns="0" rIns="0">
            <a:spAutoFit/>
          </a:bodyPr>
          <a:lstStyle/>
          <a:p>
            <a:pPr algn="l">
              <a:lnSpc>
                <a:spcPts val="16178"/>
              </a:lnSpc>
            </a:pPr>
            <a:r>
              <a:rPr lang="en-US" sz="14068" b="true">
                <a:solidFill>
                  <a:srgbClr val="23403D"/>
                </a:solidFill>
                <a:latin typeface="TT Norms Bold"/>
                <a:ea typeface="TT Norms Bold"/>
                <a:cs typeface="TT Norms Bold"/>
                <a:sym typeface="TT Norms Bold"/>
              </a:rPr>
              <a:t>EXTRACTION</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436348" y="3549859"/>
            <a:ext cx="16425563" cy="6344374"/>
          </a:xfrm>
          <a:custGeom>
            <a:avLst/>
            <a:gdLst/>
            <a:ahLst/>
            <a:cxnLst/>
            <a:rect r="r" b="b" t="t" l="l"/>
            <a:pathLst>
              <a:path h="6344374" w="16425563">
                <a:moveTo>
                  <a:pt x="0" y="0"/>
                </a:moveTo>
                <a:lnTo>
                  <a:pt x="16425563" y="0"/>
                </a:lnTo>
                <a:lnTo>
                  <a:pt x="16425563" y="6344374"/>
                </a:lnTo>
                <a:lnTo>
                  <a:pt x="0" y="6344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801522" y="-1114950"/>
            <a:ext cx="7335291" cy="2801892"/>
            <a:chOff x="0" y="0"/>
            <a:chExt cx="930920" cy="355587"/>
          </a:xfrm>
        </p:grpSpPr>
        <p:sp>
          <p:nvSpPr>
            <p:cNvPr name="Freeform 5" id="5"/>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6" id="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22215" y="-1659968"/>
            <a:ext cx="18379715" cy="3888558"/>
            <a:chOff x="0" y="0"/>
            <a:chExt cx="1673415" cy="354041"/>
          </a:xfrm>
        </p:grpSpPr>
        <p:sp>
          <p:nvSpPr>
            <p:cNvPr name="Freeform 9" id="9"/>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10" id="10"/>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38071" y="378066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738071" y="2945170"/>
            <a:ext cx="1670990" cy="167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6" id="16"/>
          <p:cNvSpPr/>
          <p:nvPr/>
        </p:nvSpPr>
        <p:spPr>
          <a:xfrm flipH="false" flipV="false" rot="0">
            <a:off x="2079161" y="3354240"/>
            <a:ext cx="988811" cy="852849"/>
          </a:xfrm>
          <a:custGeom>
            <a:avLst/>
            <a:gdLst/>
            <a:ahLst/>
            <a:cxnLst/>
            <a:rect r="r" b="b" t="t" l="l"/>
            <a:pathLst>
              <a:path h="852849" w="988811">
                <a:moveTo>
                  <a:pt x="0" y="0"/>
                </a:moveTo>
                <a:lnTo>
                  <a:pt x="988811" y="0"/>
                </a:lnTo>
                <a:lnTo>
                  <a:pt x="988811" y="852849"/>
                </a:lnTo>
                <a:lnTo>
                  <a:pt x="0" y="852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6007962" y="4385354"/>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6007962" y="3549859"/>
            <a:ext cx="1670990" cy="1670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10618942" y="365222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10618942" y="2816730"/>
            <a:ext cx="1670990" cy="16709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5" id="25"/>
          <p:cNvSpPr/>
          <p:nvPr/>
        </p:nvSpPr>
        <p:spPr>
          <a:xfrm flipH="false" flipV="false" rot="0">
            <a:off x="14614032" y="2699725"/>
            <a:ext cx="1670990" cy="1209379"/>
          </a:xfrm>
          <a:custGeom>
            <a:avLst/>
            <a:gdLst/>
            <a:ahLst/>
            <a:cxnLst/>
            <a:rect r="r" b="b" t="t" l="l"/>
            <a:pathLst>
              <a:path h="1209379" w="1670990">
                <a:moveTo>
                  <a:pt x="0" y="0"/>
                </a:moveTo>
                <a:lnTo>
                  <a:pt x="1670989" y="0"/>
                </a:lnTo>
                <a:lnTo>
                  <a:pt x="1670989"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14614032" y="1864230"/>
            <a:ext cx="1670990" cy="167099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6367207" y="3974589"/>
            <a:ext cx="952500" cy="821531"/>
          </a:xfrm>
          <a:custGeom>
            <a:avLst/>
            <a:gdLst/>
            <a:ahLst/>
            <a:cxnLst/>
            <a:rect r="r" b="b" t="t" l="l"/>
            <a:pathLst>
              <a:path h="821531" w="952500">
                <a:moveTo>
                  <a:pt x="0" y="0"/>
                </a:moveTo>
                <a:lnTo>
                  <a:pt x="952500" y="0"/>
                </a:lnTo>
                <a:lnTo>
                  <a:pt x="952500" y="821531"/>
                </a:lnTo>
                <a:lnTo>
                  <a:pt x="0" y="821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0993639" y="3197081"/>
            <a:ext cx="921596" cy="910288"/>
          </a:xfrm>
          <a:custGeom>
            <a:avLst/>
            <a:gdLst/>
            <a:ahLst/>
            <a:cxnLst/>
            <a:rect r="r" b="b" t="t" l="l"/>
            <a:pathLst>
              <a:path h="910288" w="921596">
                <a:moveTo>
                  <a:pt x="0" y="0"/>
                </a:moveTo>
                <a:lnTo>
                  <a:pt x="921595" y="0"/>
                </a:lnTo>
                <a:lnTo>
                  <a:pt x="921595" y="910288"/>
                </a:lnTo>
                <a:lnTo>
                  <a:pt x="0" y="910288"/>
                </a:lnTo>
                <a:lnTo>
                  <a:pt x="0" y="0"/>
                </a:lnTo>
                <a:close/>
              </a:path>
            </a:pathLst>
          </a:custGeom>
          <a:blipFill>
            <a:blip r:embed="rId15">
              <a:extLst>
                <a:ext uri="{96DAC541-7B7A-43D3-8B79-37D633B846F1}">
                  <asvg:svgBlip xmlns:asvg="http://schemas.microsoft.com/office/drawing/2016/SVG/main" r:embed="rId16"/>
                </a:ext>
              </a:extLst>
            </a:blip>
            <a:stretch>
              <a:fillRect l="-1712" t="-1797" r="-1641" b="-2839"/>
            </a:stretch>
          </a:blipFill>
        </p:spPr>
      </p:sp>
      <p:sp>
        <p:nvSpPr>
          <p:cNvPr name="Freeform 31" id="31"/>
          <p:cNvSpPr/>
          <p:nvPr/>
        </p:nvSpPr>
        <p:spPr>
          <a:xfrm flipH="false" flipV="false" rot="0">
            <a:off x="14973276" y="2254432"/>
            <a:ext cx="952500" cy="890587"/>
          </a:xfrm>
          <a:custGeom>
            <a:avLst/>
            <a:gdLst/>
            <a:ahLst/>
            <a:cxnLst/>
            <a:rect r="r" b="b" t="t" l="l"/>
            <a:pathLst>
              <a:path h="890587" w="952500">
                <a:moveTo>
                  <a:pt x="0" y="0"/>
                </a:moveTo>
                <a:lnTo>
                  <a:pt x="952500" y="0"/>
                </a:lnTo>
                <a:lnTo>
                  <a:pt x="952500" y="890587"/>
                </a:lnTo>
                <a:lnTo>
                  <a:pt x="0" y="890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19">
              <a:extLst>
                <a:ext uri="{96DAC541-7B7A-43D3-8B79-37D633B846F1}">
                  <asvg:svgBlip xmlns:asvg="http://schemas.microsoft.com/office/drawing/2016/SVG/main" r:embed="rId20"/>
                </a:ext>
              </a:extLst>
            </a:blip>
            <a:stretch>
              <a:fillRect l="0" t="-290245" r="0" b="0"/>
            </a:stretch>
          </a:blipFill>
        </p:spPr>
      </p:sp>
      <p:sp>
        <p:nvSpPr>
          <p:cNvPr name="Freeform 33" id="33"/>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4" id="34"/>
          <p:cNvSpPr/>
          <p:nvPr/>
        </p:nvSpPr>
        <p:spPr>
          <a:xfrm flipH="false" flipV="false" rot="1069860">
            <a:off x="4014380" y="3545451"/>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5" id="35"/>
          <p:cNvSpPr txBox="true"/>
          <p:nvPr/>
        </p:nvSpPr>
        <p:spPr>
          <a:xfrm rot="0">
            <a:off x="1244600" y="700403"/>
            <a:ext cx="10388600"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 </a:t>
            </a:r>
            <a:r>
              <a:rPr lang="en-US" sz="6499" b="true">
                <a:solidFill>
                  <a:srgbClr val="FFFFFF"/>
                </a:solidFill>
                <a:latin typeface="TT Norms Bold"/>
                <a:ea typeface="TT Norms Bold"/>
                <a:cs typeface="TT Norms Bold"/>
                <a:sym typeface="TT Norms Bold"/>
              </a:rPr>
              <a:t>b</a:t>
            </a:r>
            <a:r>
              <a:rPr lang="en-US" sz="6499" b="true">
                <a:solidFill>
                  <a:srgbClr val="FFFFFF"/>
                </a:solidFill>
                <a:latin typeface="TT Norms Bold"/>
                <a:ea typeface="TT Norms Bold"/>
                <a:cs typeface="TT Norms Bold"/>
                <a:sym typeface="TT Norms Bold"/>
              </a:rPr>
              <a:t>ATCH PIPELINE</a:t>
            </a:r>
          </a:p>
        </p:txBody>
      </p:sp>
      <p:sp>
        <p:nvSpPr>
          <p:cNvPr name="TextBox 36" id="36"/>
          <p:cNvSpPr txBox="true"/>
          <p:nvPr/>
        </p:nvSpPr>
        <p:spPr>
          <a:xfrm rot="0">
            <a:off x="1020325" y="531889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Data Sources</a:t>
            </a:r>
          </a:p>
        </p:txBody>
      </p:sp>
      <p:sp>
        <p:nvSpPr>
          <p:cNvPr name="TextBox 37" id="37"/>
          <p:cNvSpPr txBox="true"/>
          <p:nvPr/>
        </p:nvSpPr>
        <p:spPr>
          <a:xfrm rot="0">
            <a:off x="1020325" y="5922140"/>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S3 , Postgresql</a:t>
            </a:r>
          </a:p>
        </p:txBody>
      </p:sp>
      <p:sp>
        <p:nvSpPr>
          <p:cNvPr name="TextBox 38" id="38"/>
          <p:cNvSpPr txBox="true"/>
          <p:nvPr/>
        </p:nvSpPr>
        <p:spPr>
          <a:xfrm rot="0">
            <a:off x="6223192" y="760095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Extraction</a:t>
            </a:r>
          </a:p>
        </p:txBody>
      </p:sp>
      <p:sp>
        <p:nvSpPr>
          <p:cNvPr name="TextBox 39" id="39"/>
          <p:cNvSpPr txBox="true"/>
          <p:nvPr/>
        </p:nvSpPr>
        <p:spPr>
          <a:xfrm rot="0">
            <a:off x="6223192" y="8204201"/>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Airbyte</a:t>
            </a:r>
          </a:p>
        </p:txBody>
      </p:sp>
      <p:sp>
        <p:nvSpPr>
          <p:cNvPr name="TextBox 40" id="40"/>
          <p:cNvSpPr txBox="true"/>
          <p:nvPr/>
        </p:nvSpPr>
        <p:spPr>
          <a:xfrm rot="0">
            <a:off x="10618942" y="7042150"/>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Transformation and Loading</a:t>
            </a:r>
          </a:p>
        </p:txBody>
      </p:sp>
      <p:sp>
        <p:nvSpPr>
          <p:cNvPr name="TextBox 41" id="41"/>
          <p:cNvSpPr txBox="true"/>
          <p:nvPr/>
        </p:nvSpPr>
        <p:spPr>
          <a:xfrm rot="0">
            <a:off x="10618942" y="8053389"/>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dbt , Snowflake</a:t>
            </a:r>
          </a:p>
        </p:txBody>
      </p:sp>
      <p:sp>
        <p:nvSpPr>
          <p:cNvPr name="TextBox 42" id="42"/>
          <p:cNvSpPr txBox="true"/>
          <p:nvPr/>
        </p:nvSpPr>
        <p:spPr>
          <a:xfrm rot="0">
            <a:off x="14405643" y="593642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Visualization</a:t>
            </a:r>
          </a:p>
        </p:txBody>
      </p:sp>
      <p:sp>
        <p:nvSpPr>
          <p:cNvPr name="TextBox 43" id="43"/>
          <p:cNvSpPr txBox="true"/>
          <p:nvPr/>
        </p:nvSpPr>
        <p:spPr>
          <a:xfrm rot="0">
            <a:off x="14405643" y="6539678"/>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PowerBI</a:t>
            </a:r>
          </a:p>
        </p:txBody>
      </p:sp>
      <p:sp>
        <p:nvSpPr>
          <p:cNvPr name="Freeform 44" id="44"/>
          <p:cNvSpPr/>
          <p:nvPr/>
        </p:nvSpPr>
        <p:spPr>
          <a:xfrm flipH="false" flipV="false" rot="0">
            <a:off x="17512126" y="925830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slow">
    <p:cover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21340" y="2066770"/>
            <a:ext cx="16645319" cy="7846950"/>
          </a:xfrm>
          <a:custGeom>
            <a:avLst/>
            <a:gdLst/>
            <a:ahLst/>
            <a:cxnLst/>
            <a:rect r="r" b="b" t="t" l="l"/>
            <a:pathLst>
              <a:path h="7846950" w="16645319">
                <a:moveTo>
                  <a:pt x="0" y="0"/>
                </a:moveTo>
                <a:lnTo>
                  <a:pt x="16645320" y="0"/>
                </a:lnTo>
                <a:lnTo>
                  <a:pt x="16645320" y="7846950"/>
                </a:lnTo>
                <a:lnTo>
                  <a:pt x="0" y="7846950"/>
                </a:lnTo>
                <a:lnTo>
                  <a:pt x="0" y="0"/>
                </a:lnTo>
                <a:close/>
              </a:path>
            </a:pathLst>
          </a:custGeom>
          <a:blipFill>
            <a:blip r:embed="rId11"/>
            <a:stretch>
              <a:fillRect l="0" t="0" r="0" b="0"/>
            </a:stretch>
          </a:blipFill>
        </p:spPr>
      </p:sp>
      <p:sp>
        <p:nvSpPr>
          <p:cNvPr name="TextBox 14" id="14"/>
          <p:cNvSpPr txBox="true"/>
          <p:nvPr/>
        </p:nvSpPr>
        <p:spPr>
          <a:xfrm rot="0">
            <a:off x="124194" y="305046"/>
            <a:ext cx="13079195" cy="2068195"/>
          </a:xfrm>
          <a:prstGeom prst="rect">
            <a:avLst/>
          </a:prstGeom>
        </p:spPr>
        <p:txBody>
          <a:bodyPr anchor="t" rtlCol="false" tIns="0" lIns="0" bIns="0" rIns="0">
            <a:spAutoFit/>
          </a:bodyPr>
          <a:lstStyle/>
          <a:p>
            <a:pPr algn="l">
              <a:lnSpc>
                <a:spcPts val="5405"/>
              </a:lnSpc>
            </a:pPr>
            <a:r>
              <a:rPr lang="en-US" sz="4700" b="true">
                <a:solidFill>
                  <a:srgbClr val="FFFFFF"/>
                </a:solidFill>
                <a:latin typeface="TT Norms Bold"/>
                <a:ea typeface="TT Norms Bold"/>
                <a:cs typeface="TT Norms Bold"/>
                <a:sym typeface="TT Norms Bold"/>
              </a:rPr>
              <a:t>AIRBYTE FULL LOAD (MANUAL)</a:t>
            </a:r>
          </a:p>
          <a:p>
            <a:pPr algn="l">
              <a:lnSpc>
                <a:spcPts val="5405"/>
              </a:lnSpc>
            </a:pPr>
          </a:p>
          <a:p>
            <a:pPr algn="l">
              <a:lnSpc>
                <a:spcPts val="5405"/>
              </a:lnSpc>
            </a:pP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true" flipV="false" rot="0">
            <a:off x="-141960" y="2033560"/>
            <a:ext cx="21545433" cy="7406243"/>
          </a:xfrm>
          <a:custGeom>
            <a:avLst/>
            <a:gdLst/>
            <a:ahLst/>
            <a:cxnLst/>
            <a:rect r="r" b="b" t="t" l="l"/>
            <a:pathLst>
              <a:path h="7406243" w="21545433">
                <a:moveTo>
                  <a:pt x="21545434" y="0"/>
                </a:moveTo>
                <a:lnTo>
                  <a:pt x="0" y="0"/>
                </a:lnTo>
                <a:lnTo>
                  <a:pt x="0" y="7406243"/>
                </a:lnTo>
                <a:lnTo>
                  <a:pt x="21545434" y="7406243"/>
                </a:lnTo>
                <a:lnTo>
                  <a:pt x="21545434"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620750" y="-1533177"/>
            <a:ext cx="5555395" cy="2218077"/>
            <a:chOff x="0" y="0"/>
            <a:chExt cx="890604" cy="355587"/>
          </a:xfrm>
        </p:grpSpPr>
        <p:sp>
          <p:nvSpPr>
            <p:cNvPr name="Freeform 5" id="5"/>
            <p:cNvSpPr/>
            <p:nvPr/>
          </p:nvSpPr>
          <p:spPr>
            <a:xfrm flipH="false" flipV="false" rot="0">
              <a:off x="10968" y="0"/>
              <a:ext cx="868668" cy="355587"/>
            </a:xfrm>
            <a:custGeom>
              <a:avLst/>
              <a:gdLst/>
              <a:ahLst/>
              <a:cxnLst/>
              <a:rect r="r" b="b" t="t" l="l"/>
              <a:pathLst>
                <a:path h="355587" w="868668">
                  <a:moveTo>
                    <a:pt x="648564" y="0"/>
                  </a:moveTo>
                  <a:lnTo>
                    <a:pt x="16904" y="0"/>
                  </a:lnTo>
                  <a:cubicBezTo>
                    <a:pt x="11138" y="0"/>
                    <a:pt x="5808" y="3069"/>
                    <a:pt x="2914" y="8056"/>
                  </a:cubicBezTo>
                  <a:cubicBezTo>
                    <a:pt x="20" y="13043"/>
                    <a:pt x="0" y="19193"/>
                    <a:pt x="2861" y="24199"/>
                  </a:cubicBezTo>
                  <a:lnTo>
                    <a:pt x="178403" y="331388"/>
                  </a:lnTo>
                  <a:cubicBezTo>
                    <a:pt x="186955" y="346352"/>
                    <a:pt x="202869" y="355587"/>
                    <a:pt x="220104" y="355587"/>
                  </a:cubicBezTo>
                  <a:lnTo>
                    <a:pt x="851764" y="355587"/>
                  </a:lnTo>
                  <a:cubicBezTo>
                    <a:pt x="857530" y="355587"/>
                    <a:pt x="862860" y="352518"/>
                    <a:pt x="865754" y="347531"/>
                  </a:cubicBezTo>
                  <a:cubicBezTo>
                    <a:pt x="868647" y="342544"/>
                    <a:pt x="868668" y="336394"/>
                    <a:pt x="865807" y="331388"/>
                  </a:cubicBezTo>
                  <a:lnTo>
                    <a:pt x="690265" y="24199"/>
                  </a:lnTo>
                  <a:cubicBezTo>
                    <a:pt x="681713" y="9235"/>
                    <a:pt x="665799" y="0"/>
                    <a:pt x="648564" y="0"/>
                  </a:cubicBezTo>
                  <a:close/>
                </a:path>
              </a:pathLst>
            </a:custGeom>
            <a:solidFill>
              <a:srgbClr val="23403D"/>
            </a:solidFill>
          </p:spPr>
        </p:sp>
        <p:sp>
          <p:nvSpPr>
            <p:cNvPr name="TextBox 6" id="6"/>
            <p:cNvSpPr txBox="true"/>
            <p:nvPr/>
          </p:nvSpPr>
          <p:spPr>
            <a:xfrm>
              <a:off x="101600" y="-66675"/>
              <a:ext cx="687404"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559554" y="-485845"/>
            <a:ext cx="1860169" cy="1904610"/>
          </a:xfrm>
          <a:custGeom>
            <a:avLst/>
            <a:gdLst/>
            <a:ahLst/>
            <a:cxnLst/>
            <a:rect r="r" b="b" t="t" l="l"/>
            <a:pathLst>
              <a:path h="1904610" w="1860169">
                <a:moveTo>
                  <a:pt x="0" y="0"/>
                </a:moveTo>
                <a:lnTo>
                  <a:pt x="1860168" y="0"/>
                </a:lnTo>
                <a:lnTo>
                  <a:pt x="1860168" y="1904609"/>
                </a:lnTo>
                <a:lnTo>
                  <a:pt x="0" y="1904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92112" y="9326168"/>
            <a:ext cx="17956546" cy="2418629"/>
          </a:xfrm>
          <a:custGeom>
            <a:avLst/>
            <a:gdLst/>
            <a:ahLst/>
            <a:cxnLst/>
            <a:rect r="r" b="b" t="t" l="l"/>
            <a:pathLst>
              <a:path h="2418629" w="17956546">
                <a:moveTo>
                  <a:pt x="0" y="0"/>
                </a:moveTo>
                <a:lnTo>
                  <a:pt x="17956546" y="0"/>
                </a:lnTo>
                <a:lnTo>
                  <a:pt x="17956546" y="2418630"/>
                </a:lnTo>
                <a:lnTo>
                  <a:pt x="0" y="2418630"/>
                </a:lnTo>
                <a:lnTo>
                  <a:pt x="0" y="0"/>
                </a:lnTo>
                <a:close/>
              </a:path>
            </a:pathLst>
          </a:custGeom>
          <a:blipFill>
            <a:blip r:embed="rId9">
              <a:extLst>
                <a:ext uri="{96DAC541-7B7A-43D3-8B79-37D633B846F1}">
                  <asvg:svgBlip xmlns:asvg="http://schemas.microsoft.com/office/drawing/2016/SVG/main" r:embed="rId10"/>
                </a:ext>
              </a:extLst>
            </a:blip>
            <a:stretch>
              <a:fillRect l="0" t="-483732" r="0" b="0"/>
            </a:stretch>
          </a:blipFill>
        </p:spPr>
      </p:sp>
      <p:sp>
        <p:nvSpPr>
          <p:cNvPr name="TextBox 10" id="10"/>
          <p:cNvSpPr txBox="true"/>
          <p:nvPr/>
        </p:nvSpPr>
        <p:spPr>
          <a:xfrm rot="0">
            <a:off x="12283100" y="4876800"/>
            <a:ext cx="3437153"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Abdelrahman Tarek</a:t>
            </a:r>
          </a:p>
        </p:txBody>
      </p:sp>
      <p:grpSp>
        <p:nvGrpSpPr>
          <p:cNvPr name="Group 11" id="11"/>
          <p:cNvGrpSpPr/>
          <p:nvPr/>
        </p:nvGrpSpPr>
        <p:grpSpPr>
          <a:xfrm rot="0">
            <a:off x="-3349299" y="-2840784"/>
            <a:ext cx="5114374" cy="4395165"/>
            <a:chOff x="0" y="0"/>
            <a:chExt cx="812800" cy="698500"/>
          </a:xfrm>
        </p:grpSpPr>
        <p:sp>
          <p:nvSpPr>
            <p:cNvPr name="Freeform 12" id="12"/>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13" id="13"/>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14" id="14"/>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7524573" y="4876800"/>
            <a:ext cx="2891628"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Ahmed El-Sayed</a:t>
            </a:r>
          </a:p>
        </p:txBody>
      </p:sp>
      <p:sp>
        <p:nvSpPr>
          <p:cNvPr name="Freeform 16" id="16"/>
          <p:cNvSpPr/>
          <p:nvPr/>
        </p:nvSpPr>
        <p:spPr>
          <a:xfrm flipH="false" flipV="false" rot="0">
            <a:off x="8186161" y="-37195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2266191" y="8693114"/>
            <a:ext cx="2891628"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Mohamed Ibrahim</a:t>
            </a:r>
          </a:p>
        </p:txBody>
      </p:sp>
      <p:sp>
        <p:nvSpPr>
          <p:cNvPr name="TextBox 18" id="18"/>
          <p:cNvSpPr txBox="true"/>
          <p:nvPr/>
        </p:nvSpPr>
        <p:spPr>
          <a:xfrm rot="0">
            <a:off x="7524079" y="8693114"/>
            <a:ext cx="2891628"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Mohamed Badr</a:t>
            </a:r>
          </a:p>
        </p:txBody>
      </p:sp>
      <p:sp>
        <p:nvSpPr>
          <p:cNvPr name="TextBox 19" id="19"/>
          <p:cNvSpPr txBox="true"/>
          <p:nvPr/>
        </p:nvSpPr>
        <p:spPr>
          <a:xfrm rot="0">
            <a:off x="12283100" y="8693114"/>
            <a:ext cx="2891628"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Mahmoud Khalid</a:t>
            </a:r>
          </a:p>
        </p:txBody>
      </p:sp>
      <p:sp>
        <p:nvSpPr>
          <p:cNvPr name="Freeform 20" id="20"/>
          <p:cNvSpPr/>
          <p:nvPr/>
        </p:nvSpPr>
        <p:spPr>
          <a:xfrm flipH="false" flipV="false" rot="0">
            <a:off x="12776636" y="2578799"/>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1" id="21"/>
          <p:cNvGrpSpPr/>
          <p:nvPr/>
        </p:nvGrpSpPr>
        <p:grpSpPr>
          <a:xfrm rot="0">
            <a:off x="12776636" y="2170520"/>
            <a:ext cx="2386386" cy="238638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24" id="24"/>
          <p:cNvGrpSpPr/>
          <p:nvPr/>
        </p:nvGrpSpPr>
        <p:grpSpPr>
          <a:xfrm rot="0">
            <a:off x="12891877" y="2285761"/>
            <a:ext cx="2155904" cy="215590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7"/>
              <a:stretch>
                <a:fillRect l="-2519" t="0" r="-5726" b="-44327"/>
              </a:stretch>
            </a:blipFill>
            <a:ln w="76200" cap="sq">
              <a:solidFill>
                <a:srgbClr val="FFFFFF"/>
              </a:solidFill>
              <a:prstDash val="solid"/>
              <a:miter/>
            </a:ln>
          </p:spPr>
        </p:sp>
      </p:grpSp>
      <p:sp>
        <p:nvSpPr>
          <p:cNvPr name="Freeform 26" id="26"/>
          <p:cNvSpPr/>
          <p:nvPr/>
        </p:nvSpPr>
        <p:spPr>
          <a:xfrm flipH="false" flipV="false" rot="0">
            <a:off x="7775616" y="2578799"/>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7" id="27"/>
          <p:cNvGrpSpPr/>
          <p:nvPr/>
        </p:nvGrpSpPr>
        <p:grpSpPr>
          <a:xfrm rot="0">
            <a:off x="7775616" y="2170520"/>
            <a:ext cx="2386386" cy="238638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30" id="30"/>
          <p:cNvGrpSpPr/>
          <p:nvPr/>
        </p:nvGrpSpPr>
        <p:grpSpPr>
          <a:xfrm rot="0">
            <a:off x="7890857" y="2285761"/>
            <a:ext cx="2155904" cy="215590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8"/>
              <a:stretch>
                <a:fillRect l="-78918" t="-21355" r="-54945" b="-190463"/>
              </a:stretch>
            </a:blipFill>
            <a:ln w="76200" cap="sq">
              <a:solidFill>
                <a:srgbClr val="FFFFFF"/>
              </a:solidFill>
              <a:prstDash val="solid"/>
              <a:miter/>
            </a:ln>
          </p:spPr>
        </p:sp>
      </p:grpSp>
      <p:sp>
        <p:nvSpPr>
          <p:cNvPr name="Freeform 32" id="32"/>
          <p:cNvSpPr/>
          <p:nvPr/>
        </p:nvSpPr>
        <p:spPr>
          <a:xfrm flipH="false" flipV="false" rot="0">
            <a:off x="12776636" y="6389979"/>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3" id="33"/>
          <p:cNvGrpSpPr/>
          <p:nvPr/>
        </p:nvGrpSpPr>
        <p:grpSpPr>
          <a:xfrm rot="0">
            <a:off x="12776636" y="5981700"/>
            <a:ext cx="2386386" cy="238638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35" id="35"/>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36" id="36"/>
          <p:cNvGrpSpPr/>
          <p:nvPr/>
        </p:nvGrpSpPr>
        <p:grpSpPr>
          <a:xfrm rot="0">
            <a:off x="12891877" y="6096941"/>
            <a:ext cx="2155904" cy="215590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7879" t="-5726" r="-9907" b="-11846"/>
              </a:stretch>
            </a:blipFill>
            <a:ln w="76200" cap="sq">
              <a:solidFill>
                <a:srgbClr val="FFFFFF"/>
              </a:solidFill>
              <a:prstDash val="solid"/>
              <a:miter/>
            </a:ln>
          </p:spPr>
        </p:sp>
      </p:grpSp>
      <p:sp>
        <p:nvSpPr>
          <p:cNvPr name="Freeform 38" id="38"/>
          <p:cNvSpPr/>
          <p:nvPr/>
        </p:nvSpPr>
        <p:spPr>
          <a:xfrm flipH="false" flipV="false" rot="0">
            <a:off x="7792024" y="6389979"/>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9" id="39"/>
          <p:cNvGrpSpPr/>
          <p:nvPr/>
        </p:nvGrpSpPr>
        <p:grpSpPr>
          <a:xfrm rot="0">
            <a:off x="7792024" y="5981700"/>
            <a:ext cx="2386386" cy="238638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41" id="41"/>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42" id="42"/>
          <p:cNvGrpSpPr/>
          <p:nvPr/>
        </p:nvGrpSpPr>
        <p:grpSpPr>
          <a:xfrm rot="0">
            <a:off x="7907265" y="6096941"/>
            <a:ext cx="2155904" cy="215590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0"/>
              <a:stretch>
                <a:fillRect l="-7362" t="-27993" r="-8985" b="-15424"/>
              </a:stretch>
            </a:blipFill>
            <a:ln w="76200" cap="sq">
              <a:solidFill>
                <a:srgbClr val="FFFFFF"/>
              </a:solidFill>
              <a:prstDash val="solid"/>
              <a:miter/>
            </a:ln>
          </p:spPr>
        </p:sp>
      </p:grpSp>
      <p:sp>
        <p:nvSpPr>
          <p:cNvPr name="Freeform 44" id="44"/>
          <p:cNvSpPr/>
          <p:nvPr/>
        </p:nvSpPr>
        <p:spPr>
          <a:xfrm flipH="false" flipV="false" rot="0">
            <a:off x="2518811" y="6389979"/>
            <a:ext cx="2386386" cy="2386386"/>
          </a:xfrm>
          <a:custGeom>
            <a:avLst/>
            <a:gdLst/>
            <a:ahLst/>
            <a:cxnLst/>
            <a:rect r="r" b="b" t="t" l="l"/>
            <a:pathLst>
              <a:path h="2386386" w="2386386">
                <a:moveTo>
                  <a:pt x="0" y="0"/>
                </a:moveTo>
                <a:lnTo>
                  <a:pt x="2386387" y="0"/>
                </a:lnTo>
                <a:lnTo>
                  <a:pt x="2386387"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5" id="45"/>
          <p:cNvGrpSpPr/>
          <p:nvPr/>
        </p:nvGrpSpPr>
        <p:grpSpPr>
          <a:xfrm rot="0">
            <a:off x="2518811" y="5981700"/>
            <a:ext cx="2386386" cy="238638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47" id="47"/>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48" id="48"/>
          <p:cNvGrpSpPr/>
          <p:nvPr/>
        </p:nvGrpSpPr>
        <p:grpSpPr>
          <a:xfrm rot="0">
            <a:off x="2634052" y="6096941"/>
            <a:ext cx="2155904" cy="2155904"/>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1"/>
              <a:stretch>
                <a:fillRect l="0" t="0" r="0" b="-33495"/>
              </a:stretch>
            </a:blipFill>
            <a:ln w="76200" cap="sq">
              <a:solidFill>
                <a:srgbClr val="FFFFFF"/>
              </a:solidFill>
              <a:prstDash val="solid"/>
              <a:miter/>
            </a:ln>
          </p:spPr>
        </p:sp>
      </p:grpSp>
      <p:sp>
        <p:nvSpPr>
          <p:cNvPr name="Freeform 50" id="50"/>
          <p:cNvSpPr/>
          <p:nvPr/>
        </p:nvSpPr>
        <p:spPr>
          <a:xfrm flipH="false" flipV="false" rot="0">
            <a:off x="2518811" y="2566614"/>
            <a:ext cx="2386386" cy="2386386"/>
          </a:xfrm>
          <a:custGeom>
            <a:avLst/>
            <a:gdLst/>
            <a:ahLst/>
            <a:cxnLst/>
            <a:rect r="r" b="b" t="t" l="l"/>
            <a:pathLst>
              <a:path h="2386386" w="2386386">
                <a:moveTo>
                  <a:pt x="0" y="0"/>
                </a:moveTo>
                <a:lnTo>
                  <a:pt x="2386387" y="0"/>
                </a:lnTo>
                <a:lnTo>
                  <a:pt x="2386387"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51" id="51"/>
          <p:cNvGrpSpPr/>
          <p:nvPr/>
        </p:nvGrpSpPr>
        <p:grpSpPr>
          <a:xfrm rot="0">
            <a:off x="2518811" y="2158335"/>
            <a:ext cx="2386386" cy="2386386"/>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53" id="5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54" id="54"/>
          <p:cNvGrpSpPr/>
          <p:nvPr/>
        </p:nvGrpSpPr>
        <p:grpSpPr>
          <a:xfrm rot="0">
            <a:off x="2634052" y="2273576"/>
            <a:ext cx="2155904" cy="215590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2"/>
              <a:stretch>
                <a:fillRect l="-18624" t="0" r="-13353" b="-76184"/>
              </a:stretch>
            </a:blipFill>
            <a:ln w="76200" cap="sq">
              <a:solidFill>
                <a:srgbClr val="FFFFFF"/>
              </a:solidFill>
              <a:prstDash val="solid"/>
              <a:miter/>
            </a:ln>
          </p:spPr>
        </p:sp>
      </p:grpSp>
      <p:sp>
        <p:nvSpPr>
          <p:cNvPr name="TextBox 56" id="56"/>
          <p:cNvSpPr txBox="true"/>
          <p:nvPr/>
        </p:nvSpPr>
        <p:spPr>
          <a:xfrm rot="0">
            <a:off x="2266191" y="4876800"/>
            <a:ext cx="2891628" cy="457200"/>
          </a:xfrm>
          <a:prstGeom prst="rect">
            <a:avLst/>
          </a:prstGeom>
        </p:spPr>
        <p:txBody>
          <a:bodyPr anchor="t" rtlCol="false" tIns="0" lIns="0" bIns="0" rIns="0">
            <a:spAutoFit/>
          </a:bodyPr>
          <a:lstStyle/>
          <a:p>
            <a:pPr algn="ctr">
              <a:lnSpc>
                <a:spcPts val="3750"/>
              </a:lnSpc>
            </a:pPr>
            <a:r>
              <a:rPr lang="en-US" b="true" sz="2500" spc="50">
                <a:solidFill>
                  <a:srgbClr val="23403D"/>
                </a:solidFill>
                <a:latin typeface="TT Norms Bold"/>
                <a:ea typeface="TT Norms Bold"/>
                <a:cs typeface="TT Norms Bold"/>
                <a:sym typeface="TT Norms Bold"/>
              </a:rPr>
              <a:t>Khaled Salah</a:t>
            </a:r>
          </a:p>
        </p:txBody>
      </p:sp>
      <p:sp>
        <p:nvSpPr>
          <p:cNvPr name="TextBox 57" id="57"/>
          <p:cNvSpPr txBox="true"/>
          <p:nvPr/>
        </p:nvSpPr>
        <p:spPr>
          <a:xfrm rot="0">
            <a:off x="2937393" y="636995"/>
            <a:ext cx="12065000" cy="1000125"/>
          </a:xfrm>
          <a:prstGeom prst="rect">
            <a:avLst/>
          </a:prstGeom>
        </p:spPr>
        <p:txBody>
          <a:bodyPr anchor="t" rtlCol="false" tIns="0" lIns="0" bIns="0" rIns="0">
            <a:spAutoFit/>
          </a:bodyPr>
          <a:lstStyle/>
          <a:p>
            <a:pPr algn="ctr">
              <a:lnSpc>
                <a:spcPts val="7800"/>
              </a:lnSpc>
            </a:pPr>
            <a:r>
              <a:rPr lang="en-US" b="true" sz="6500">
                <a:solidFill>
                  <a:srgbClr val="23403D"/>
                </a:solidFill>
                <a:latin typeface="TT Norms Bold"/>
                <a:ea typeface="TT Norms Bold"/>
                <a:cs typeface="TT Norms Bold"/>
                <a:sym typeface="TT Norms Bold"/>
              </a:rPr>
              <a:t>OUR TEAM</a:t>
            </a:r>
          </a:p>
        </p:txBody>
      </p:sp>
    </p:spTree>
  </p:cSld>
  <p:clrMapOvr>
    <a:masterClrMapping/>
  </p:clrMapOvr>
  <p:transition spd="slow">
    <p:cover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81186" y="2170671"/>
            <a:ext cx="16525627" cy="7790524"/>
          </a:xfrm>
          <a:custGeom>
            <a:avLst/>
            <a:gdLst/>
            <a:ahLst/>
            <a:cxnLst/>
            <a:rect r="r" b="b" t="t" l="l"/>
            <a:pathLst>
              <a:path h="7790524" w="16525627">
                <a:moveTo>
                  <a:pt x="0" y="0"/>
                </a:moveTo>
                <a:lnTo>
                  <a:pt x="16525628" y="0"/>
                </a:lnTo>
                <a:lnTo>
                  <a:pt x="16525628" y="7790524"/>
                </a:lnTo>
                <a:lnTo>
                  <a:pt x="0" y="7790524"/>
                </a:lnTo>
                <a:lnTo>
                  <a:pt x="0" y="0"/>
                </a:lnTo>
                <a:close/>
              </a:path>
            </a:pathLst>
          </a:custGeom>
          <a:blipFill>
            <a:blip r:embed="rId11"/>
            <a:stretch>
              <a:fillRect l="0" t="0" r="0" b="0"/>
            </a:stretch>
          </a:blipFill>
        </p:spPr>
      </p:sp>
      <p:sp>
        <p:nvSpPr>
          <p:cNvPr name="TextBox 14" id="14"/>
          <p:cNvSpPr txBox="true"/>
          <p:nvPr/>
        </p:nvSpPr>
        <p:spPr>
          <a:xfrm rot="0">
            <a:off x="105144" y="305046"/>
            <a:ext cx="13079195" cy="2068195"/>
          </a:xfrm>
          <a:prstGeom prst="rect">
            <a:avLst/>
          </a:prstGeom>
        </p:spPr>
        <p:txBody>
          <a:bodyPr anchor="t" rtlCol="false" tIns="0" lIns="0" bIns="0" rIns="0">
            <a:spAutoFit/>
          </a:bodyPr>
          <a:lstStyle/>
          <a:p>
            <a:pPr algn="l">
              <a:lnSpc>
                <a:spcPts val="5405"/>
              </a:lnSpc>
            </a:pPr>
            <a:r>
              <a:rPr lang="en-US" sz="4700" b="true">
                <a:solidFill>
                  <a:srgbClr val="FFFFFF"/>
                </a:solidFill>
                <a:latin typeface="TT Norms Bold"/>
                <a:ea typeface="TT Norms Bold"/>
                <a:cs typeface="TT Norms Bold"/>
                <a:sym typeface="TT Norms Bold"/>
              </a:rPr>
              <a:t>AIRBYTE FULL LOAD (MANUAL)</a:t>
            </a:r>
          </a:p>
          <a:p>
            <a:pPr algn="l">
              <a:lnSpc>
                <a:spcPts val="5405"/>
              </a:lnSpc>
            </a:pPr>
          </a:p>
          <a:p>
            <a:pPr algn="l">
              <a:lnSpc>
                <a:spcPts val="5405"/>
              </a:lnSpc>
            </a:pPr>
          </a:p>
        </p:txBody>
      </p:sp>
    </p:spTree>
  </p:cSld>
  <p:clrMapOvr>
    <a:masterClrMapping/>
  </p:clrMapOvr>
  <p:transition spd="slow">
    <p:cover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307179" y="2224065"/>
            <a:ext cx="8250122" cy="7477472"/>
          </a:xfrm>
          <a:custGeom>
            <a:avLst/>
            <a:gdLst/>
            <a:ahLst/>
            <a:cxnLst/>
            <a:rect r="r" b="b" t="t" l="l"/>
            <a:pathLst>
              <a:path h="7477472" w="8250122">
                <a:moveTo>
                  <a:pt x="0" y="0"/>
                </a:moveTo>
                <a:lnTo>
                  <a:pt x="8250122" y="0"/>
                </a:lnTo>
                <a:lnTo>
                  <a:pt x="8250122" y="7477473"/>
                </a:lnTo>
                <a:lnTo>
                  <a:pt x="0" y="7477473"/>
                </a:lnTo>
                <a:lnTo>
                  <a:pt x="0" y="0"/>
                </a:lnTo>
                <a:close/>
              </a:path>
            </a:pathLst>
          </a:custGeom>
          <a:blipFill>
            <a:blip r:embed="rId11"/>
            <a:stretch>
              <a:fillRect l="0" t="-357" r="0" b="-357"/>
            </a:stretch>
          </a:blipFill>
        </p:spPr>
      </p:sp>
      <p:sp>
        <p:nvSpPr>
          <p:cNvPr name="TextBox 14" id="14"/>
          <p:cNvSpPr txBox="true"/>
          <p:nvPr/>
        </p:nvSpPr>
        <p:spPr>
          <a:xfrm rot="0">
            <a:off x="105144" y="305046"/>
            <a:ext cx="13079195" cy="1382395"/>
          </a:xfrm>
          <a:prstGeom prst="rect">
            <a:avLst/>
          </a:prstGeom>
        </p:spPr>
        <p:txBody>
          <a:bodyPr anchor="t" rtlCol="false" tIns="0" lIns="0" bIns="0" rIns="0">
            <a:spAutoFit/>
          </a:bodyPr>
          <a:lstStyle/>
          <a:p>
            <a:pPr algn="l">
              <a:lnSpc>
                <a:spcPts val="5405"/>
              </a:lnSpc>
            </a:pPr>
            <a:r>
              <a:rPr lang="en-US" sz="4700" b="true">
                <a:solidFill>
                  <a:srgbClr val="FFFFFF"/>
                </a:solidFill>
                <a:latin typeface="TT Norms Bold"/>
                <a:ea typeface="TT Norms Bold"/>
                <a:cs typeface="TT Norms Bold"/>
                <a:sym typeface="TT Norms Bold"/>
              </a:rPr>
              <a:t>AIRFLOW DAG</a:t>
            </a:r>
          </a:p>
          <a:p>
            <a:pPr algn="l">
              <a:lnSpc>
                <a:spcPts val="5405"/>
              </a:lnSpc>
            </a:pPr>
          </a:p>
        </p:txBody>
      </p:sp>
    </p:spTree>
  </p:cSld>
  <p:clrMapOvr>
    <a:masterClrMapping/>
  </p:clrMapOvr>
  <p:transition spd="slow">
    <p:cover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375736" y="2184168"/>
            <a:ext cx="14823672" cy="7488330"/>
          </a:xfrm>
          <a:custGeom>
            <a:avLst/>
            <a:gdLst/>
            <a:ahLst/>
            <a:cxnLst/>
            <a:rect r="r" b="b" t="t" l="l"/>
            <a:pathLst>
              <a:path h="7488330" w="14823672">
                <a:moveTo>
                  <a:pt x="0" y="0"/>
                </a:moveTo>
                <a:lnTo>
                  <a:pt x="14823673" y="0"/>
                </a:lnTo>
                <a:lnTo>
                  <a:pt x="14823673" y="7488330"/>
                </a:lnTo>
                <a:lnTo>
                  <a:pt x="0" y="7488330"/>
                </a:lnTo>
                <a:lnTo>
                  <a:pt x="0" y="0"/>
                </a:lnTo>
                <a:close/>
              </a:path>
            </a:pathLst>
          </a:custGeom>
          <a:blipFill>
            <a:blip r:embed="rId11"/>
            <a:stretch>
              <a:fillRect l="0" t="0" r="0" b="0"/>
            </a:stretch>
          </a:blipFill>
        </p:spPr>
      </p:sp>
      <p:sp>
        <p:nvSpPr>
          <p:cNvPr name="TextBox 14" id="14"/>
          <p:cNvSpPr txBox="true"/>
          <p:nvPr/>
        </p:nvSpPr>
        <p:spPr>
          <a:xfrm rot="0">
            <a:off x="105144" y="305046"/>
            <a:ext cx="13079195" cy="1382395"/>
          </a:xfrm>
          <a:prstGeom prst="rect">
            <a:avLst/>
          </a:prstGeom>
        </p:spPr>
        <p:txBody>
          <a:bodyPr anchor="t" rtlCol="false" tIns="0" lIns="0" bIns="0" rIns="0">
            <a:spAutoFit/>
          </a:bodyPr>
          <a:lstStyle/>
          <a:p>
            <a:pPr algn="l">
              <a:lnSpc>
                <a:spcPts val="5405"/>
              </a:lnSpc>
            </a:pPr>
            <a:r>
              <a:rPr lang="en-US" sz="4700" b="true">
                <a:solidFill>
                  <a:srgbClr val="FFFFFF"/>
                </a:solidFill>
                <a:latin typeface="TT Norms Bold"/>
                <a:ea typeface="TT Norms Bold"/>
                <a:cs typeface="TT Norms Bold"/>
                <a:sym typeface="TT Norms Bold"/>
              </a:rPr>
              <a:t>AIRFLOW DAG</a:t>
            </a:r>
          </a:p>
          <a:p>
            <a:pPr algn="l">
              <a:lnSpc>
                <a:spcPts val="5405"/>
              </a:lnSpc>
            </a:pPr>
          </a:p>
        </p:txBody>
      </p:sp>
    </p:spTree>
  </p:cSld>
  <p:clrMapOvr>
    <a:masterClrMapping/>
  </p:clrMapOvr>
  <p:transition spd="slow">
    <p:cover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436348" y="3549859"/>
            <a:ext cx="16425563" cy="6344374"/>
          </a:xfrm>
          <a:custGeom>
            <a:avLst/>
            <a:gdLst/>
            <a:ahLst/>
            <a:cxnLst/>
            <a:rect r="r" b="b" t="t" l="l"/>
            <a:pathLst>
              <a:path h="6344374" w="16425563">
                <a:moveTo>
                  <a:pt x="0" y="0"/>
                </a:moveTo>
                <a:lnTo>
                  <a:pt x="16425563" y="0"/>
                </a:lnTo>
                <a:lnTo>
                  <a:pt x="16425563" y="6344374"/>
                </a:lnTo>
                <a:lnTo>
                  <a:pt x="0" y="6344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801522" y="-1114950"/>
            <a:ext cx="7335291" cy="2801892"/>
            <a:chOff x="0" y="0"/>
            <a:chExt cx="930920" cy="355587"/>
          </a:xfrm>
        </p:grpSpPr>
        <p:sp>
          <p:nvSpPr>
            <p:cNvPr name="Freeform 5" id="5"/>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6" id="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22215" y="-1659968"/>
            <a:ext cx="18379715" cy="3346910"/>
            <a:chOff x="0" y="0"/>
            <a:chExt cx="1673415" cy="304726"/>
          </a:xfrm>
        </p:grpSpPr>
        <p:sp>
          <p:nvSpPr>
            <p:cNvPr name="Freeform 9" id="9"/>
            <p:cNvSpPr/>
            <p:nvPr/>
          </p:nvSpPr>
          <p:spPr>
            <a:xfrm flipH="false" flipV="false" rot="0">
              <a:off x="6414" y="0"/>
              <a:ext cx="1660587" cy="304726"/>
            </a:xfrm>
            <a:custGeom>
              <a:avLst/>
              <a:gdLst/>
              <a:ahLst/>
              <a:cxnLst/>
              <a:rect r="r" b="b" t="t" l="l"/>
              <a:pathLst>
                <a:path h="304726" w="1660587">
                  <a:moveTo>
                    <a:pt x="211529" y="0"/>
                  </a:moveTo>
                  <a:lnTo>
                    <a:pt x="1652259" y="0"/>
                  </a:lnTo>
                  <a:cubicBezTo>
                    <a:pt x="1655168" y="0"/>
                    <a:pt x="1657842" y="1602"/>
                    <a:pt x="1659215" y="4167"/>
                  </a:cubicBezTo>
                  <a:cubicBezTo>
                    <a:pt x="1660587" y="6732"/>
                    <a:pt x="1660437" y="9845"/>
                    <a:pt x="1658822" y="12266"/>
                  </a:cubicBezTo>
                  <a:lnTo>
                    <a:pt x="1471981" y="292460"/>
                  </a:lnTo>
                  <a:cubicBezTo>
                    <a:pt x="1466871" y="300123"/>
                    <a:pt x="1458269" y="304726"/>
                    <a:pt x="1449059" y="304726"/>
                  </a:cubicBezTo>
                  <a:lnTo>
                    <a:pt x="8329" y="304726"/>
                  </a:lnTo>
                  <a:cubicBezTo>
                    <a:pt x="5419" y="304726"/>
                    <a:pt x="2746" y="303124"/>
                    <a:pt x="1373" y="300559"/>
                  </a:cubicBezTo>
                  <a:cubicBezTo>
                    <a:pt x="0" y="297993"/>
                    <a:pt x="151" y="294881"/>
                    <a:pt x="1765" y="292460"/>
                  </a:cubicBezTo>
                  <a:lnTo>
                    <a:pt x="188607" y="12266"/>
                  </a:lnTo>
                  <a:cubicBezTo>
                    <a:pt x="193717" y="4603"/>
                    <a:pt x="202318" y="0"/>
                    <a:pt x="211529" y="0"/>
                  </a:cubicBezTo>
                  <a:close/>
                </a:path>
              </a:pathLst>
            </a:custGeom>
            <a:solidFill>
              <a:srgbClr val="1D7363"/>
            </a:solidFill>
          </p:spPr>
        </p:sp>
        <p:sp>
          <p:nvSpPr>
            <p:cNvPr name="TextBox 10" id="10"/>
            <p:cNvSpPr txBox="true"/>
            <p:nvPr/>
          </p:nvSpPr>
          <p:spPr>
            <a:xfrm>
              <a:off x="101600" y="-66675"/>
              <a:ext cx="1470215" cy="371401"/>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38071" y="378066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738071" y="2945170"/>
            <a:ext cx="1670990" cy="167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6" id="16"/>
          <p:cNvSpPr/>
          <p:nvPr/>
        </p:nvSpPr>
        <p:spPr>
          <a:xfrm flipH="false" flipV="false" rot="0">
            <a:off x="2079161" y="3354240"/>
            <a:ext cx="988811" cy="852849"/>
          </a:xfrm>
          <a:custGeom>
            <a:avLst/>
            <a:gdLst/>
            <a:ahLst/>
            <a:cxnLst/>
            <a:rect r="r" b="b" t="t" l="l"/>
            <a:pathLst>
              <a:path h="852849" w="988811">
                <a:moveTo>
                  <a:pt x="0" y="0"/>
                </a:moveTo>
                <a:lnTo>
                  <a:pt x="988811" y="0"/>
                </a:lnTo>
                <a:lnTo>
                  <a:pt x="988811" y="852849"/>
                </a:lnTo>
                <a:lnTo>
                  <a:pt x="0" y="852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6007962" y="4385354"/>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6007962" y="3549859"/>
            <a:ext cx="1670990" cy="1670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10618942" y="365222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10618942" y="2816730"/>
            <a:ext cx="1670990" cy="16709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5" id="25"/>
          <p:cNvSpPr/>
          <p:nvPr/>
        </p:nvSpPr>
        <p:spPr>
          <a:xfrm flipH="false" flipV="false" rot="0">
            <a:off x="14614032" y="2699725"/>
            <a:ext cx="1670990" cy="1209379"/>
          </a:xfrm>
          <a:custGeom>
            <a:avLst/>
            <a:gdLst/>
            <a:ahLst/>
            <a:cxnLst/>
            <a:rect r="r" b="b" t="t" l="l"/>
            <a:pathLst>
              <a:path h="1209379" w="1670990">
                <a:moveTo>
                  <a:pt x="0" y="0"/>
                </a:moveTo>
                <a:lnTo>
                  <a:pt x="1670989" y="0"/>
                </a:lnTo>
                <a:lnTo>
                  <a:pt x="1670989"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14614032" y="1864230"/>
            <a:ext cx="1670990" cy="167099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6367207" y="3974589"/>
            <a:ext cx="952500" cy="821531"/>
          </a:xfrm>
          <a:custGeom>
            <a:avLst/>
            <a:gdLst/>
            <a:ahLst/>
            <a:cxnLst/>
            <a:rect r="r" b="b" t="t" l="l"/>
            <a:pathLst>
              <a:path h="821531" w="952500">
                <a:moveTo>
                  <a:pt x="0" y="0"/>
                </a:moveTo>
                <a:lnTo>
                  <a:pt x="952500" y="0"/>
                </a:lnTo>
                <a:lnTo>
                  <a:pt x="952500" y="821531"/>
                </a:lnTo>
                <a:lnTo>
                  <a:pt x="0" y="821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0993639" y="3197081"/>
            <a:ext cx="921596" cy="910288"/>
          </a:xfrm>
          <a:custGeom>
            <a:avLst/>
            <a:gdLst/>
            <a:ahLst/>
            <a:cxnLst/>
            <a:rect r="r" b="b" t="t" l="l"/>
            <a:pathLst>
              <a:path h="910288" w="921596">
                <a:moveTo>
                  <a:pt x="0" y="0"/>
                </a:moveTo>
                <a:lnTo>
                  <a:pt x="921595" y="0"/>
                </a:lnTo>
                <a:lnTo>
                  <a:pt x="921595" y="910288"/>
                </a:lnTo>
                <a:lnTo>
                  <a:pt x="0" y="910288"/>
                </a:lnTo>
                <a:lnTo>
                  <a:pt x="0" y="0"/>
                </a:lnTo>
                <a:close/>
              </a:path>
            </a:pathLst>
          </a:custGeom>
          <a:blipFill>
            <a:blip r:embed="rId15">
              <a:extLst>
                <a:ext uri="{96DAC541-7B7A-43D3-8B79-37D633B846F1}">
                  <asvg:svgBlip xmlns:asvg="http://schemas.microsoft.com/office/drawing/2016/SVG/main" r:embed="rId16"/>
                </a:ext>
              </a:extLst>
            </a:blip>
            <a:stretch>
              <a:fillRect l="-1712" t="-1797" r="-1641" b="-2839"/>
            </a:stretch>
          </a:blipFill>
        </p:spPr>
      </p:sp>
      <p:sp>
        <p:nvSpPr>
          <p:cNvPr name="Freeform 31" id="31"/>
          <p:cNvSpPr/>
          <p:nvPr/>
        </p:nvSpPr>
        <p:spPr>
          <a:xfrm flipH="false" flipV="false" rot="0">
            <a:off x="14973276" y="2254432"/>
            <a:ext cx="952500" cy="890587"/>
          </a:xfrm>
          <a:custGeom>
            <a:avLst/>
            <a:gdLst/>
            <a:ahLst/>
            <a:cxnLst/>
            <a:rect r="r" b="b" t="t" l="l"/>
            <a:pathLst>
              <a:path h="890587" w="952500">
                <a:moveTo>
                  <a:pt x="0" y="0"/>
                </a:moveTo>
                <a:lnTo>
                  <a:pt x="952500" y="0"/>
                </a:lnTo>
                <a:lnTo>
                  <a:pt x="952500" y="890587"/>
                </a:lnTo>
                <a:lnTo>
                  <a:pt x="0" y="890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19">
              <a:extLst>
                <a:ext uri="{96DAC541-7B7A-43D3-8B79-37D633B846F1}">
                  <asvg:svgBlip xmlns:asvg="http://schemas.microsoft.com/office/drawing/2016/SVG/main" r:embed="rId20"/>
                </a:ext>
              </a:extLst>
            </a:blip>
            <a:stretch>
              <a:fillRect l="0" t="-290245" r="0" b="0"/>
            </a:stretch>
          </a:blipFill>
        </p:spPr>
      </p:sp>
      <p:sp>
        <p:nvSpPr>
          <p:cNvPr name="Freeform 33" id="33"/>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4" id="34"/>
          <p:cNvSpPr/>
          <p:nvPr/>
        </p:nvSpPr>
        <p:spPr>
          <a:xfrm flipH="false" flipV="false" rot="-749604">
            <a:off x="8454815" y="3545451"/>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TextBox 35" id="35"/>
          <p:cNvSpPr txBox="true"/>
          <p:nvPr/>
        </p:nvSpPr>
        <p:spPr>
          <a:xfrm rot="0">
            <a:off x="1174750" y="441830"/>
            <a:ext cx="10388600"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 </a:t>
            </a:r>
            <a:r>
              <a:rPr lang="en-US" sz="6499" b="true">
                <a:solidFill>
                  <a:srgbClr val="FFFFFF"/>
                </a:solidFill>
                <a:latin typeface="TT Norms Bold"/>
                <a:ea typeface="TT Norms Bold"/>
                <a:cs typeface="TT Norms Bold"/>
                <a:sym typeface="TT Norms Bold"/>
              </a:rPr>
              <a:t>b</a:t>
            </a:r>
            <a:r>
              <a:rPr lang="en-US" sz="6499" b="true">
                <a:solidFill>
                  <a:srgbClr val="FFFFFF"/>
                </a:solidFill>
                <a:latin typeface="TT Norms Bold"/>
                <a:ea typeface="TT Norms Bold"/>
                <a:cs typeface="TT Norms Bold"/>
                <a:sym typeface="TT Norms Bold"/>
              </a:rPr>
              <a:t>ATCH PIPELINE</a:t>
            </a:r>
          </a:p>
        </p:txBody>
      </p:sp>
      <p:sp>
        <p:nvSpPr>
          <p:cNvPr name="TextBox 36" id="36"/>
          <p:cNvSpPr txBox="true"/>
          <p:nvPr/>
        </p:nvSpPr>
        <p:spPr>
          <a:xfrm rot="0">
            <a:off x="1020325" y="531889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Data Sources</a:t>
            </a:r>
          </a:p>
        </p:txBody>
      </p:sp>
      <p:sp>
        <p:nvSpPr>
          <p:cNvPr name="TextBox 37" id="37"/>
          <p:cNvSpPr txBox="true"/>
          <p:nvPr/>
        </p:nvSpPr>
        <p:spPr>
          <a:xfrm rot="0">
            <a:off x="1020325" y="5922140"/>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S3 , Postgresql</a:t>
            </a:r>
          </a:p>
        </p:txBody>
      </p:sp>
      <p:sp>
        <p:nvSpPr>
          <p:cNvPr name="TextBox 38" id="38"/>
          <p:cNvSpPr txBox="true"/>
          <p:nvPr/>
        </p:nvSpPr>
        <p:spPr>
          <a:xfrm rot="0">
            <a:off x="6223192" y="760095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Extraction</a:t>
            </a:r>
          </a:p>
        </p:txBody>
      </p:sp>
      <p:sp>
        <p:nvSpPr>
          <p:cNvPr name="TextBox 39" id="39"/>
          <p:cNvSpPr txBox="true"/>
          <p:nvPr/>
        </p:nvSpPr>
        <p:spPr>
          <a:xfrm rot="0">
            <a:off x="6223192" y="8204201"/>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Airbyte</a:t>
            </a:r>
          </a:p>
        </p:txBody>
      </p:sp>
      <p:sp>
        <p:nvSpPr>
          <p:cNvPr name="TextBox 40" id="40"/>
          <p:cNvSpPr txBox="true"/>
          <p:nvPr/>
        </p:nvSpPr>
        <p:spPr>
          <a:xfrm rot="0">
            <a:off x="10618942" y="7042150"/>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Transformation and Loading</a:t>
            </a:r>
          </a:p>
        </p:txBody>
      </p:sp>
      <p:sp>
        <p:nvSpPr>
          <p:cNvPr name="TextBox 41" id="41"/>
          <p:cNvSpPr txBox="true"/>
          <p:nvPr/>
        </p:nvSpPr>
        <p:spPr>
          <a:xfrm rot="0">
            <a:off x="10618942" y="8053389"/>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dbt , Snowflake</a:t>
            </a:r>
          </a:p>
        </p:txBody>
      </p:sp>
      <p:sp>
        <p:nvSpPr>
          <p:cNvPr name="TextBox 42" id="42"/>
          <p:cNvSpPr txBox="true"/>
          <p:nvPr/>
        </p:nvSpPr>
        <p:spPr>
          <a:xfrm rot="0">
            <a:off x="14405643" y="593642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Visualization</a:t>
            </a:r>
          </a:p>
        </p:txBody>
      </p:sp>
      <p:sp>
        <p:nvSpPr>
          <p:cNvPr name="TextBox 43" id="43"/>
          <p:cNvSpPr txBox="true"/>
          <p:nvPr/>
        </p:nvSpPr>
        <p:spPr>
          <a:xfrm rot="0">
            <a:off x="14405643" y="6539678"/>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PowerBI</a:t>
            </a:r>
          </a:p>
        </p:txBody>
      </p:sp>
      <p:sp>
        <p:nvSpPr>
          <p:cNvPr name="Freeform 44" id="44"/>
          <p:cNvSpPr/>
          <p:nvPr/>
        </p:nvSpPr>
        <p:spPr>
          <a:xfrm flipH="false" flipV="false" rot="0">
            <a:off x="17512126" y="925830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slow">
    <p:cover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762639" y="3028591"/>
            <a:ext cx="14978367" cy="3456110"/>
          </a:xfrm>
          <a:prstGeom prst="rect">
            <a:avLst/>
          </a:prstGeom>
        </p:spPr>
        <p:txBody>
          <a:bodyPr anchor="t" rtlCol="false" tIns="0" lIns="0" bIns="0" rIns="0">
            <a:spAutoFit/>
          </a:bodyPr>
          <a:lstStyle/>
          <a:p>
            <a:pPr algn="l">
              <a:lnSpc>
                <a:spcPts val="13534"/>
              </a:lnSpc>
            </a:pPr>
            <a:r>
              <a:rPr lang="en-US" sz="11769" b="true">
                <a:solidFill>
                  <a:srgbClr val="23403D"/>
                </a:solidFill>
                <a:latin typeface="TT Norms Bold"/>
                <a:ea typeface="TT Norms Bold"/>
                <a:cs typeface="TT Norms Bold"/>
                <a:sym typeface="TT Norms Bold"/>
              </a:rPr>
              <a:t>TRANSFORMATION AND LOADING</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8700" y="1769855"/>
            <a:ext cx="17259300" cy="8600058"/>
          </a:xfrm>
          <a:custGeom>
            <a:avLst/>
            <a:gdLst/>
            <a:ahLst/>
            <a:cxnLst/>
            <a:rect r="r" b="b" t="t" l="l"/>
            <a:pathLst>
              <a:path h="8600058" w="17259300">
                <a:moveTo>
                  <a:pt x="0" y="0"/>
                </a:moveTo>
                <a:lnTo>
                  <a:pt x="17259300" y="0"/>
                </a:lnTo>
                <a:lnTo>
                  <a:pt x="17259300" y="8600057"/>
                </a:lnTo>
                <a:lnTo>
                  <a:pt x="0" y="8600057"/>
                </a:lnTo>
                <a:lnTo>
                  <a:pt x="0" y="0"/>
                </a:lnTo>
                <a:close/>
              </a:path>
            </a:pathLst>
          </a:custGeom>
          <a:blipFill>
            <a:blip r:embed="rId11"/>
            <a:stretch>
              <a:fillRect l="0" t="-7798" r="-4781" b="-5229"/>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179545" y="5953169"/>
            <a:ext cx="2969317" cy="1753919"/>
          </a:xfrm>
          <a:custGeom>
            <a:avLst/>
            <a:gdLst/>
            <a:ahLst/>
            <a:cxnLst/>
            <a:rect r="r" b="b" t="t" l="l"/>
            <a:pathLst>
              <a:path h="1753919" w="2969317">
                <a:moveTo>
                  <a:pt x="0" y="0"/>
                </a:moveTo>
                <a:lnTo>
                  <a:pt x="2969317" y="0"/>
                </a:lnTo>
                <a:lnTo>
                  <a:pt x="2969317" y="1753919"/>
                </a:lnTo>
                <a:lnTo>
                  <a:pt x="0" y="1753919"/>
                </a:lnTo>
                <a:lnTo>
                  <a:pt x="0" y="0"/>
                </a:lnTo>
                <a:close/>
              </a:path>
            </a:pathLst>
          </a:custGeom>
          <a:blipFill>
            <a:blip r:embed="rId11"/>
            <a:stretch>
              <a:fillRect l="0" t="-31533" r="0" b="-37762"/>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5" id="15"/>
          <p:cNvSpPr txBox="true"/>
          <p:nvPr/>
        </p:nvSpPr>
        <p:spPr>
          <a:xfrm rot="0">
            <a:off x="2071405" y="3185440"/>
            <a:ext cx="14145190" cy="1681219"/>
          </a:xfrm>
          <a:prstGeom prst="rect">
            <a:avLst/>
          </a:prstGeom>
        </p:spPr>
        <p:txBody>
          <a:bodyPr anchor="t" rtlCol="false" tIns="0" lIns="0" bIns="0" rIns="0">
            <a:spAutoFit/>
          </a:bodyPr>
          <a:lstStyle/>
          <a:p>
            <a:pPr algn="ctr">
              <a:lnSpc>
                <a:spcPts val="13922"/>
              </a:lnSpc>
              <a:spcBef>
                <a:spcPct val="0"/>
              </a:spcBef>
            </a:pPr>
            <a:r>
              <a:rPr lang="en-US" b="true" sz="9281">
                <a:solidFill>
                  <a:srgbClr val="000000"/>
                </a:solidFill>
                <a:latin typeface="TT Norms Bold"/>
                <a:ea typeface="TT Norms Bold"/>
                <a:cs typeface="TT Norms Bold"/>
                <a:sym typeface="TT Norms Bold"/>
              </a:rPr>
              <a:t>What is dbt and Why ?</a:t>
            </a:r>
          </a:p>
        </p:txBody>
      </p:sp>
    </p:spTree>
  </p:cSld>
  <p:clrMapOvr>
    <a:masterClrMapping/>
  </p:clrMapOvr>
  <p:transition spd="slow">
    <p:cover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707108" y="2449451"/>
            <a:ext cx="9171362" cy="7082245"/>
          </a:xfrm>
          <a:custGeom>
            <a:avLst/>
            <a:gdLst/>
            <a:ahLst/>
            <a:cxnLst/>
            <a:rect r="r" b="b" t="t" l="l"/>
            <a:pathLst>
              <a:path h="7082245" w="9171362">
                <a:moveTo>
                  <a:pt x="0" y="0"/>
                </a:moveTo>
                <a:lnTo>
                  <a:pt x="9171361" y="0"/>
                </a:lnTo>
                <a:lnTo>
                  <a:pt x="9171361" y="7082245"/>
                </a:lnTo>
                <a:lnTo>
                  <a:pt x="0" y="7082245"/>
                </a:lnTo>
                <a:lnTo>
                  <a:pt x="0" y="0"/>
                </a:lnTo>
                <a:close/>
              </a:path>
            </a:pathLst>
          </a:custGeom>
          <a:blipFill>
            <a:blip r:embed="rId11"/>
            <a:stretch>
              <a:fillRect l="0" t="-38784" r="0" b="-29122"/>
            </a:stretch>
          </a:blipFill>
        </p:spPr>
      </p:sp>
      <p:sp>
        <p:nvSpPr>
          <p:cNvPr name="Freeform 14" id="14"/>
          <p:cNvSpPr/>
          <p:nvPr/>
        </p:nvSpPr>
        <p:spPr>
          <a:xfrm flipH="false" flipV="false" rot="0">
            <a:off x="1174750" y="4310050"/>
            <a:ext cx="6593901" cy="5221647"/>
          </a:xfrm>
          <a:custGeom>
            <a:avLst/>
            <a:gdLst/>
            <a:ahLst/>
            <a:cxnLst/>
            <a:rect r="r" b="b" t="t" l="l"/>
            <a:pathLst>
              <a:path h="5221647" w="6593901">
                <a:moveTo>
                  <a:pt x="0" y="0"/>
                </a:moveTo>
                <a:lnTo>
                  <a:pt x="6593901" y="0"/>
                </a:lnTo>
                <a:lnTo>
                  <a:pt x="6593901" y="5221646"/>
                </a:lnTo>
                <a:lnTo>
                  <a:pt x="0" y="5221646"/>
                </a:lnTo>
                <a:lnTo>
                  <a:pt x="0" y="0"/>
                </a:lnTo>
                <a:close/>
              </a:path>
            </a:pathLst>
          </a:custGeom>
          <a:blipFill>
            <a:blip r:embed="rId12"/>
            <a:stretch>
              <a:fillRect l="0" t="0" r="0" b="-15967"/>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7" id="17"/>
          <p:cNvSpPr txBox="true"/>
          <p:nvPr/>
        </p:nvSpPr>
        <p:spPr>
          <a:xfrm rot="0">
            <a:off x="373825" y="3317238"/>
            <a:ext cx="2367915"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Data type</a:t>
            </a:r>
          </a:p>
        </p:txBody>
      </p:sp>
    </p:spTree>
  </p:cSld>
  <p:clrMapOvr>
    <a:masterClrMapping/>
  </p:clrMapOvr>
  <p:transition spd="slow">
    <p:cover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156030" y="1955857"/>
            <a:ext cx="12434357" cy="8144504"/>
          </a:xfrm>
          <a:custGeom>
            <a:avLst/>
            <a:gdLst/>
            <a:ahLst/>
            <a:cxnLst/>
            <a:rect r="r" b="b" t="t" l="l"/>
            <a:pathLst>
              <a:path h="8144504" w="12434357">
                <a:moveTo>
                  <a:pt x="0" y="0"/>
                </a:moveTo>
                <a:lnTo>
                  <a:pt x="12434356" y="0"/>
                </a:lnTo>
                <a:lnTo>
                  <a:pt x="12434356" y="8144504"/>
                </a:lnTo>
                <a:lnTo>
                  <a:pt x="0" y="8144504"/>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5" id="15"/>
          <p:cNvSpPr txBox="true"/>
          <p:nvPr/>
        </p:nvSpPr>
        <p:spPr>
          <a:xfrm rot="0">
            <a:off x="368935" y="2270381"/>
            <a:ext cx="1611630" cy="552450"/>
          </a:xfrm>
          <a:prstGeom prst="rect">
            <a:avLst/>
          </a:prstGeom>
        </p:spPr>
        <p:txBody>
          <a:bodyPr anchor="t" rtlCol="false" tIns="0" lIns="0" bIns="0" rIns="0">
            <a:spAutoFit/>
          </a:bodyPr>
          <a:lstStyle/>
          <a:p>
            <a:pPr algn="ctr" marL="647700" indent="-323850" lvl="1">
              <a:lnSpc>
                <a:spcPts val="4500"/>
              </a:lnSpc>
              <a:buFont typeface="Arial"/>
              <a:buChar char="•"/>
            </a:pPr>
            <a:r>
              <a:rPr lang="en-US" b="true" sz="3000">
                <a:solidFill>
                  <a:srgbClr val="000000"/>
                </a:solidFill>
                <a:latin typeface="TT Norms Bold"/>
                <a:ea typeface="TT Norms Bold"/>
                <a:cs typeface="TT Norms Bold"/>
                <a:sym typeface="TT Norms Bold"/>
              </a:rPr>
              <a:t>Solve</a:t>
            </a:r>
          </a:p>
        </p:txBody>
      </p:sp>
    </p:spTree>
  </p:cSld>
  <p:clrMapOvr>
    <a:masterClrMapping/>
  </p:clrMapOvr>
  <p:transition spd="slow">
    <p:cover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448434" y="2036974"/>
            <a:ext cx="12349682" cy="8042730"/>
          </a:xfrm>
          <a:custGeom>
            <a:avLst/>
            <a:gdLst/>
            <a:ahLst/>
            <a:cxnLst/>
            <a:rect r="r" b="b" t="t" l="l"/>
            <a:pathLst>
              <a:path h="8042730" w="12349682">
                <a:moveTo>
                  <a:pt x="0" y="0"/>
                </a:moveTo>
                <a:lnTo>
                  <a:pt x="12349682" y="0"/>
                </a:lnTo>
                <a:lnTo>
                  <a:pt x="12349682" y="8042730"/>
                </a:lnTo>
                <a:lnTo>
                  <a:pt x="0" y="8042730"/>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5" id="15"/>
          <p:cNvSpPr txBox="true"/>
          <p:nvPr/>
        </p:nvSpPr>
        <p:spPr>
          <a:xfrm rot="0">
            <a:off x="368935" y="2270381"/>
            <a:ext cx="1611630" cy="552450"/>
          </a:xfrm>
          <a:prstGeom prst="rect">
            <a:avLst/>
          </a:prstGeom>
        </p:spPr>
        <p:txBody>
          <a:bodyPr anchor="t" rtlCol="false" tIns="0" lIns="0" bIns="0" rIns="0">
            <a:spAutoFit/>
          </a:bodyPr>
          <a:lstStyle/>
          <a:p>
            <a:pPr algn="ctr" marL="647700" indent="-323850" lvl="1">
              <a:lnSpc>
                <a:spcPts val="4500"/>
              </a:lnSpc>
              <a:buFont typeface="Arial"/>
              <a:buChar char="•"/>
            </a:pPr>
            <a:r>
              <a:rPr lang="en-US" b="true" sz="3000">
                <a:solidFill>
                  <a:srgbClr val="000000"/>
                </a:solidFill>
                <a:latin typeface="TT Norms Bold"/>
                <a:ea typeface="TT Norms Bold"/>
                <a:cs typeface="TT Norms Bold"/>
                <a:sym typeface="TT Norms Bold"/>
              </a:rPr>
              <a:t>Solve</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3272775" y="3694174"/>
            <a:ext cx="17271256" cy="5564126"/>
            <a:chOff x="0" y="0"/>
            <a:chExt cx="1258095" cy="405309"/>
          </a:xfrm>
        </p:grpSpPr>
        <p:sp>
          <p:nvSpPr>
            <p:cNvPr name="Freeform 4" id="4"/>
            <p:cNvSpPr/>
            <p:nvPr/>
          </p:nvSpPr>
          <p:spPr>
            <a:xfrm flipH="false" flipV="false" rot="0">
              <a:off x="4737" y="0"/>
              <a:ext cx="1248621" cy="405309"/>
            </a:xfrm>
            <a:custGeom>
              <a:avLst/>
              <a:gdLst/>
              <a:ahLst/>
              <a:cxnLst/>
              <a:rect r="r" b="b" t="t" l="l"/>
              <a:pathLst>
                <a:path h="405309" w="1248621">
                  <a:moveTo>
                    <a:pt x="1036710" y="0"/>
                  </a:moveTo>
                  <a:lnTo>
                    <a:pt x="8711" y="0"/>
                  </a:lnTo>
                  <a:cubicBezTo>
                    <a:pt x="5832" y="0"/>
                    <a:pt x="3159" y="1491"/>
                    <a:pt x="1647" y="3941"/>
                  </a:cubicBezTo>
                  <a:cubicBezTo>
                    <a:pt x="135" y="6390"/>
                    <a:pt x="0" y="9448"/>
                    <a:pt x="1290" y="12021"/>
                  </a:cubicBezTo>
                  <a:lnTo>
                    <a:pt x="192436" y="393288"/>
                  </a:lnTo>
                  <a:cubicBezTo>
                    <a:pt x="196130" y="400657"/>
                    <a:pt x="203668" y="405309"/>
                    <a:pt x="211911" y="405309"/>
                  </a:cubicBezTo>
                  <a:lnTo>
                    <a:pt x="1239910" y="405309"/>
                  </a:lnTo>
                  <a:cubicBezTo>
                    <a:pt x="1242789" y="405309"/>
                    <a:pt x="1245462" y="403818"/>
                    <a:pt x="1246974" y="401368"/>
                  </a:cubicBezTo>
                  <a:cubicBezTo>
                    <a:pt x="1248486" y="398919"/>
                    <a:pt x="1248621" y="395861"/>
                    <a:pt x="1247331" y="393288"/>
                  </a:cubicBezTo>
                  <a:lnTo>
                    <a:pt x="1056185" y="12021"/>
                  </a:lnTo>
                  <a:cubicBezTo>
                    <a:pt x="1052490" y="4653"/>
                    <a:pt x="1044953" y="0"/>
                    <a:pt x="1036710" y="0"/>
                  </a:cubicBezTo>
                  <a:close/>
                </a:path>
              </a:pathLst>
            </a:custGeom>
            <a:solidFill>
              <a:srgbClr val="1D7363"/>
            </a:solidFill>
          </p:spPr>
        </p:sp>
        <p:sp>
          <p:nvSpPr>
            <p:cNvPr name="TextBox 5" id="5"/>
            <p:cNvSpPr txBox="true"/>
            <p:nvPr/>
          </p:nvSpPr>
          <p:spPr>
            <a:xfrm>
              <a:off x="101600" y="-66675"/>
              <a:ext cx="1054895" cy="471984"/>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834840" y="4701769"/>
            <a:ext cx="1484633" cy="1484633"/>
          </a:xfrm>
          <a:custGeom>
            <a:avLst/>
            <a:gdLst/>
            <a:ahLst/>
            <a:cxnLst/>
            <a:rect r="r" b="b" t="t" l="l"/>
            <a:pathLst>
              <a:path h="1484633" w="1484633">
                <a:moveTo>
                  <a:pt x="0" y="0"/>
                </a:moveTo>
                <a:lnTo>
                  <a:pt x="1484633" y="0"/>
                </a:lnTo>
                <a:lnTo>
                  <a:pt x="1484633" y="1484633"/>
                </a:lnTo>
                <a:lnTo>
                  <a:pt x="0" y="1484633"/>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239522" y="6651830"/>
            <a:ext cx="1515461" cy="1515461"/>
          </a:xfrm>
          <a:custGeom>
            <a:avLst/>
            <a:gdLst/>
            <a:ahLst/>
            <a:cxnLst/>
            <a:rect r="r" b="b" t="t" l="l"/>
            <a:pathLst>
              <a:path h="1515461" w="1515461">
                <a:moveTo>
                  <a:pt x="0" y="0"/>
                </a:moveTo>
                <a:lnTo>
                  <a:pt x="1515461" y="0"/>
                </a:lnTo>
                <a:lnTo>
                  <a:pt x="1515461" y="1515461"/>
                </a:lnTo>
                <a:lnTo>
                  <a:pt x="0" y="1515461"/>
                </a:lnTo>
                <a:lnTo>
                  <a:pt x="0" y="0"/>
                </a:lnTo>
                <a:close/>
              </a:path>
            </a:pathLst>
          </a:custGeom>
          <a:blipFill>
            <a:blip r:embed="rId3">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6239522" y="4701769"/>
            <a:ext cx="1515461" cy="1515461"/>
          </a:xfrm>
          <a:custGeom>
            <a:avLst/>
            <a:gdLst/>
            <a:ahLst/>
            <a:cxnLst/>
            <a:rect r="r" b="b" t="t" l="l"/>
            <a:pathLst>
              <a:path h="1515461" w="1515461">
                <a:moveTo>
                  <a:pt x="0" y="0"/>
                </a:moveTo>
                <a:lnTo>
                  <a:pt x="1515461" y="0"/>
                </a:lnTo>
                <a:lnTo>
                  <a:pt x="1515461" y="1515461"/>
                </a:lnTo>
                <a:lnTo>
                  <a:pt x="0" y="1515461"/>
                </a:lnTo>
                <a:lnTo>
                  <a:pt x="0" y="0"/>
                </a:lnTo>
                <a:close/>
              </a:path>
            </a:pathLst>
          </a:custGeom>
          <a:blipFill>
            <a:blip r:embed="rId3">
              <a:alphaModFix amt="50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851938" y="6682658"/>
            <a:ext cx="1484633" cy="1484633"/>
          </a:xfrm>
          <a:custGeom>
            <a:avLst/>
            <a:gdLst/>
            <a:ahLst/>
            <a:cxnLst/>
            <a:rect r="r" b="b" t="t" l="l"/>
            <a:pathLst>
              <a:path h="1484633" w="1484633">
                <a:moveTo>
                  <a:pt x="0" y="0"/>
                </a:moveTo>
                <a:lnTo>
                  <a:pt x="1484633" y="0"/>
                </a:lnTo>
                <a:lnTo>
                  <a:pt x="1484633" y="1484633"/>
                </a:lnTo>
                <a:lnTo>
                  <a:pt x="0" y="1484633"/>
                </a:lnTo>
                <a:lnTo>
                  <a:pt x="0" y="0"/>
                </a:lnTo>
                <a:close/>
              </a:path>
            </a:pathLst>
          </a:custGeom>
          <a:blipFill>
            <a:blip r:embed="rId3">
              <a:alphaModFix amt="50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0" id="10"/>
          <p:cNvGrpSpPr/>
          <p:nvPr/>
        </p:nvGrpSpPr>
        <p:grpSpPr>
          <a:xfrm rot="0">
            <a:off x="11229999" y="-3234257"/>
            <a:ext cx="11945087" cy="12492557"/>
            <a:chOff x="0" y="0"/>
            <a:chExt cx="759608" cy="794422"/>
          </a:xfrm>
        </p:grpSpPr>
        <p:sp>
          <p:nvSpPr>
            <p:cNvPr name="Freeform 11" id="11"/>
            <p:cNvSpPr/>
            <p:nvPr/>
          </p:nvSpPr>
          <p:spPr>
            <a:xfrm flipH="false" flipV="false" rot="0">
              <a:off x="3294" y="0"/>
              <a:ext cx="753019" cy="794422"/>
            </a:xfrm>
            <a:custGeom>
              <a:avLst/>
              <a:gdLst/>
              <a:ahLst/>
              <a:cxnLst/>
              <a:rect r="r" b="b" t="t" l="l"/>
              <a:pathLst>
                <a:path h="794422" w="753019">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23403D"/>
            </a:solidFill>
          </p:spPr>
        </p:sp>
        <p:sp>
          <p:nvSpPr>
            <p:cNvPr name="TextBox 12" id="12"/>
            <p:cNvSpPr txBox="true"/>
            <p:nvPr/>
          </p:nvSpPr>
          <p:spPr>
            <a:xfrm>
              <a:off x="114300" y="-66675"/>
              <a:ext cx="531008" cy="861097"/>
            </a:xfrm>
            <a:prstGeom prst="rect">
              <a:avLst/>
            </a:prstGeom>
          </p:spPr>
          <p:txBody>
            <a:bodyPr anchor="ctr" rtlCol="false" tIns="59834" lIns="59834" bIns="59834" rIns="59834"/>
            <a:lstStyle/>
            <a:p>
              <a:pPr algn="ctr">
                <a:lnSpc>
                  <a:spcPts val="3750"/>
                </a:lnSpc>
              </a:pPr>
            </a:p>
          </p:txBody>
        </p:sp>
      </p:grpSp>
      <p:grpSp>
        <p:nvGrpSpPr>
          <p:cNvPr name="Group 13" id="13"/>
          <p:cNvGrpSpPr/>
          <p:nvPr/>
        </p:nvGrpSpPr>
        <p:grpSpPr>
          <a:xfrm rot="0">
            <a:off x="817742" y="4701769"/>
            <a:ext cx="1219654" cy="121965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01</a:t>
              </a:r>
            </a:p>
          </p:txBody>
        </p:sp>
      </p:grpSp>
      <p:grpSp>
        <p:nvGrpSpPr>
          <p:cNvPr name="Group 16" id="16"/>
          <p:cNvGrpSpPr/>
          <p:nvPr/>
        </p:nvGrpSpPr>
        <p:grpSpPr>
          <a:xfrm rot="0">
            <a:off x="6222069" y="4701769"/>
            <a:ext cx="1244979" cy="12449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03</a:t>
              </a:r>
            </a:p>
          </p:txBody>
        </p:sp>
      </p:grpSp>
      <p:grpSp>
        <p:nvGrpSpPr>
          <p:cNvPr name="Group 19" id="19"/>
          <p:cNvGrpSpPr/>
          <p:nvPr/>
        </p:nvGrpSpPr>
        <p:grpSpPr>
          <a:xfrm rot="0">
            <a:off x="834840" y="6682658"/>
            <a:ext cx="1219654" cy="121965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02</a:t>
              </a:r>
            </a:p>
          </p:txBody>
        </p:sp>
      </p:grpSp>
      <p:grpSp>
        <p:nvGrpSpPr>
          <p:cNvPr name="Group 22" id="22"/>
          <p:cNvGrpSpPr/>
          <p:nvPr/>
        </p:nvGrpSpPr>
        <p:grpSpPr>
          <a:xfrm rot="0">
            <a:off x="6249692" y="6651830"/>
            <a:ext cx="1244979" cy="124497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403D"/>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04</a:t>
              </a:r>
            </a:p>
          </p:txBody>
        </p:sp>
      </p:grpSp>
      <p:grpSp>
        <p:nvGrpSpPr>
          <p:cNvPr name="Group 25" id="25"/>
          <p:cNvGrpSpPr/>
          <p:nvPr/>
        </p:nvGrpSpPr>
        <p:grpSpPr>
          <a:xfrm rot="0">
            <a:off x="11870680" y="-2722500"/>
            <a:ext cx="9825247" cy="11469044"/>
            <a:chOff x="0" y="0"/>
            <a:chExt cx="680562" cy="794422"/>
          </a:xfrm>
        </p:grpSpPr>
        <p:sp>
          <p:nvSpPr>
            <p:cNvPr name="Freeform 26" id="26"/>
            <p:cNvSpPr/>
            <p:nvPr/>
          </p:nvSpPr>
          <p:spPr>
            <a:xfrm flipH="false" flipV="false" rot="0">
              <a:off x="5340" y="0"/>
              <a:ext cx="669881" cy="794422"/>
            </a:xfrm>
            <a:custGeom>
              <a:avLst/>
              <a:gdLst/>
              <a:ahLst/>
              <a:cxnLst/>
              <a:rect r="r" b="b" t="t" l="l"/>
              <a:pathLst>
                <a:path h="794422" w="669881">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1D7363"/>
            </a:solidFill>
          </p:spPr>
        </p:sp>
        <p:sp>
          <p:nvSpPr>
            <p:cNvPr name="TextBox 27" id="27"/>
            <p:cNvSpPr txBox="true"/>
            <p:nvPr/>
          </p:nvSpPr>
          <p:spPr>
            <a:xfrm>
              <a:off x="114300" y="-66675"/>
              <a:ext cx="451962" cy="861097"/>
            </a:xfrm>
            <a:prstGeom prst="rect">
              <a:avLst/>
            </a:prstGeom>
          </p:spPr>
          <p:txBody>
            <a:bodyPr anchor="ctr" rtlCol="false" tIns="59834" lIns="59834" bIns="59834" rIns="59834"/>
            <a:lstStyle/>
            <a:p>
              <a:pPr algn="ctr">
                <a:lnSpc>
                  <a:spcPts val="3750"/>
                </a:lnSpc>
              </a:pPr>
            </a:p>
          </p:txBody>
        </p:sp>
      </p:grpSp>
      <p:grpSp>
        <p:nvGrpSpPr>
          <p:cNvPr name="Group 28" id="28"/>
          <p:cNvGrpSpPr/>
          <p:nvPr/>
        </p:nvGrpSpPr>
        <p:grpSpPr>
          <a:xfrm rot="0">
            <a:off x="11692089" y="-2324108"/>
            <a:ext cx="9665288" cy="10672259"/>
            <a:chOff x="0" y="0"/>
            <a:chExt cx="719465" cy="794422"/>
          </a:xfrm>
        </p:grpSpPr>
        <p:sp>
          <p:nvSpPr>
            <p:cNvPr name="Freeform 29" id="29"/>
            <p:cNvSpPr/>
            <p:nvPr/>
          </p:nvSpPr>
          <p:spPr>
            <a:xfrm flipH="false" flipV="false" rot="0">
              <a:off x="4072" y="0"/>
              <a:ext cx="711322" cy="794422"/>
            </a:xfrm>
            <a:custGeom>
              <a:avLst/>
              <a:gdLst/>
              <a:ahLst/>
              <a:cxnLst/>
              <a:rect r="r" b="b" t="t" l="l"/>
              <a:pathLst>
                <a:path h="794422" w="711322">
                  <a:moveTo>
                    <a:pt x="704449" y="418604"/>
                  </a:moveTo>
                  <a:lnTo>
                    <a:pt x="523137" y="773029"/>
                  </a:lnTo>
                  <a:cubicBezTo>
                    <a:pt x="516420" y="786160"/>
                    <a:pt x="502913" y="794422"/>
                    <a:pt x="488163" y="794422"/>
                  </a:cubicBezTo>
                  <a:lnTo>
                    <a:pt x="223158" y="794422"/>
                  </a:lnTo>
                  <a:cubicBezTo>
                    <a:pt x="208408" y="794422"/>
                    <a:pt x="194901" y="786160"/>
                    <a:pt x="188184" y="773029"/>
                  </a:cubicBezTo>
                  <a:lnTo>
                    <a:pt x="6872" y="418604"/>
                  </a:lnTo>
                  <a:cubicBezTo>
                    <a:pt x="0" y="405170"/>
                    <a:pt x="0" y="389252"/>
                    <a:pt x="6872" y="375818"/>
                  </a:cubicBezTo>
                  <a:lnTo>
                    <a:pt x="188184" y="21393"/>
                  </a:lnTo>
                  <a:cubicBezTo>
                    <a:pt x="194901" y="8262"/>
                    <a:pt x="208408" y="0"/>
                    <a:pt x="223158" y="0"/>
                  </a:cubicBezTo>
                  <a:lnTo>
                    <a:pt x="488163" y="0"/>
                  </a:lnTo>
                  <a:cubicBezTo>
                    <a:pt x="502913" y="0"/>
                    <a:pt x="516420" y="8262"/>
                    <a:pt x="523137" y="21393"/>
                  </a:cubicBezTo>
                  <a:lnTo>
                    <a:pt x="704449" y="375818"/>
                  </a:lnTo>
                  <a:cubicBezTo>
                    <a:pt x="711322" y="389252"/>
                    <a:pt x="711322" y="405170"/>
                    <a:pt x="704449" y="418604"/>
                  </a:cubicBezTo>
                  <a:close/>
                </a:path>
              </a:pathLst>
            </a:custGeom>
            <a:blipFill>
              <a:blip r:embed="rId8"/>
              <a:stretch>
                <a:fillRect l="-39131" t="0" r="-20774" b="0"/>
              </a:stretch>
            </a:blipFill>
            <a:ln w="209550" cap="rnd">
              <a:solidFill>
                <a:srgbClr val="FFFFFF"/>
              </a:solidFill>
              <a:prstDash val="solid"/>
              <a:round/>
            </a:ln>
          </p:spPr>
        </p:sp>
      </p:grpSp>
      <p:grpSp>
        <p:nvGrpSpPr>
          <p:cNvPr name="Group 30" id="30"/>
          <p:cNvGrpSpPr/>
          <p:nvPr/>
        </p:nvGrpSpPr>
        <p:grpSpPr>
          <a:xfrm rot="0">
            <a:off x="-3349299" y="-2840784"/>
            <a:ext cx="5114374" cy="4395165"/>
            <a:chOff x="0" y="0"/>
            <a:chExt cx="812800" cy="698500"/>
          </a:xfrm>
        </p:grpSpPr>
        <p:sp>
          <p:nvSpPr>
            <p:cNvPr name="Freeform 31" id="31"/>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32" id="32"/>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33" id="33"/>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false" rot="-10800000">
            <a:off x="-435741" y="9972675"/>
            <a:ext cx="17403799" cy="2759967"/>
          </a:xfrm>
          <a:custGeom>
            <a:avLst/>
            <a:gdLst/>
            <a:ahLst/>
            <a:cxnLst/>
            <a:rect r="r" b="b" t="t" l="l"/>
            <a:pathLst>
              <a:path h="2759967" w="17403799">
                <a:moveTo>
                  <a:pt x="0" y="0"/>
                </a:moveTo>
                <a:lnTo>
                  <a:pt x="17403799" y="0"/>
                </a:lnTo>
                <a:lnTo>
                  <a:pt x="17403799" y="2759967"/>
                </a:lnTo>
                <a:lnTo>
                  <a:pt x="0" y="2759967"/>
                </a:lnTo>
                <a:lnTo>
                  <a:pt x="0" y="0"/>
                </a:lnTo>
                <a:close/>
              </a:path>
            </a:pathLst>
          </a:custGeom>
          <a:blipFill>
            <a:blip r:embed="rId13">
              <a:extLst>
                <a:ext uri="{96DAC541-7B7A-43D3-8B79-37D633B846F1}">
                  <asvg:svgBlip xmlns:asvg="http://schemas.microsoft.com/office/drawing/2016/SVG/main" r:embed="rId14"/>
                </a:ext>
              </a:extLst>
            </a:blip>
            <a:stretch>
              <a:fillRect l="0" t="-265736" r="0" b="0"/>
            </a:stretch>
          </a:blipFill>
        </p:spPr>
      </p:sp>
      <p:sp>
        <p:nvSpPr>
          <p:cNvPr name="Freeform 36" id="36"/>
          <p:cNvSpPr/>
          <p:nvPr/>
        </p:nvSpPr>
        <p:spPr>
          <a:xfrm flipH="false" flipV="false" rot="0">
            <a:off x="-1431866" y="444810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7" id="37"/>
          <p:cNvSpPr txBox="true"/>
          <p:nvPr/>
        </p:nvSpPr>
        <p:spPr>
          <a:xfrm rot="0">
            <a:off x="1765075" y="1867791"/>
            <a:ext cx="4904101" cy="497840"/>
          </a:xfrm>
          <a:prstGeom prst="rect">
            <a:avLst/>
          </a:prstGeom>
        </p:spPr>
        <p:txBody>
          <a:bodyPr anchor="t" rtlCol="false" tIns="0" lIns="0" bIns="0" rIns="0">
            <a:spAutoFit/>
          </a:bodyPr>
          <a:lstStyle/>
          <a:p>
            <a:pPr algn="l">
              <a:lnSpc>
                <a:spcPts val="4059"/>
              </a:lnSpc>
            </a:pPr>
            <a:r>
              <a:rPr lang="en-US" sz="2899">
                <a:solidFill>
                  <a:srgbClr val="23403D"/>
                </a:solidFill>
                <a:latin typeface="TT Norms"/>
                <a:ea typeface="TT Norms"/>
                <a:cs typeface="TT Norms"/>
                <a:sym typeface="TT Norms"/>
              </a:rPr>
              <a:t>Who is Lending Club ?</a:t>
            </a:r>
          </a:p>
        </p:txBody>
      </p:sp>
      <p:sp>
        <p:nvSpPr>
          <p:cNvPr name="TextBox 38" id="38"/>
          <p:cNvSpPr txBox="true"/>
          <p:nvPr/>
        </p:nvSpPr>
        <p:spPr>
          <a:xfrm rot="0">
            <a:off x="2442684" y="4839882"/>
            <a:ext cx="3465991" cy="1153795"/>
          </a:xfrm>
          <a:prstGeom prst="rect">
            <a:avLst/>
          </a:prstGeom>
        </p:spPr>
        <p:txBody>
          <a:bodyPr anchor="t" rtlCol="false" tIns="0" lIns="0" bIns="0" rIns="0">
            <a:spAutoFit/>
          </a:bodyPr>
          <a:lstStyle/>
          <a:p>
            <a:pPr algn="l">
              <a:lnSpc>
                <a:spcPts val="3080"/>
              </a:lnSpc>
            </a:pPr>
            <a:r>
              <a:rPr lang="en-US" sz="2200" spc="11">
                <a:solidFill>
                  <a:srgbClr val="FFFFFF"/>
                </a:solidFill>
                <a:latin typeface="TT Norms"/>
                <a:ea typeface="TT Norms"/>
                <a:cs typeface="TT Norms"/>
                <a:sym typeface="TT Norms"/>
              </a:rPr>
              <a:t>Founded in 2006 in San Francisco; pioneered P2P lending</a:t>
            </a:r>
          </a:p>
        </p:txBody>
      </p:sp>
      <p:sp>
        <p:nvSpPr>
          <p:cNvPr name="TextBox 39" id="39"/>
          <p:cNvSpPr txBox="true"/>
          <p:nvPr/>
        </p:nvSpPr>
        <p:spPr>
          <a:xfrm rot="0">
            <a:off x="7896181" y="4849407"/>
            <a:ext cx="3672083" cy="1313814"/>
          </a:xfrm>
          <a:prstGeom prst="rect">
            <a:avLst/>
          </a:prstGeom>
        </p:spPr>
        <p:txBody>
          <a:bodyPr anchor="t" rtlCol="false" tIns="0" lIns="0" bIns="0" rIns="0">
            <a:spAutoFit/>
          </a:bodyPr>
          <a:lstStyle/>
          <a:p>
            <a:pPr algn="l">
              <a:lnSpc>
                <a:spcPts val="2660"/>
              </a:lnSpc>
            </a:pPr>
            <a:r>
              <a:rPr lang="en-US" sz="1900" spc="9">
                <a:solidFill>
                  <a:srgbClr val="FFFFFF"/>
                </a:solidFill>
                <a:latin typeface="TT Norms"/>
                <a:ea typeface="TT Norms"/>
                <a:cs typeface="TT Norms"/>
                <a:sym typeface="TT Norms"/>
              </a:rPr>
              <a:t>Since its inception, LendingClub has facilitated over</a:t>
            </a:r>
            <a:r>
              <a:rPr lang="en-US" sz="1900" spc="9" b="true">
                <a:solidFill>
                  <a:srgbClr val="FFFFFF"/>
                </a:solidFill>
                <a:latin typeface="TT Norms Bold"/>
                <a:ea typeface="TT Norms Bold"/>
                <a:cs typeface="TT Norms Bold"/>
                <a:sym typeface="TT Norms Bold"/>
              </a:rPr>
              <a:t> $90 billion</a:t>
            </a:r>
            <a:r>
              <a:rPr lang="en-US" sz="1900" spc="9">
                <a:solidFill>
                  <a:srgbClr val="FFFFFF"/>
                </a:solidFill>
                <a:latin typeface="TT Norms"/>
                <a:ea typeface="TT Norms"/>
                <a:cs typeface="TT Norms"/>
                <a:sym typeface="TT Norms"/>
              </a:rPr>
              <a:t> in loans, connecting millions of borrowers and investors. </a:t>
            </a:r>
          </a:p>
        </p:txBody>
      </p:sp>
      <p:sp>
        <p:nvSpPr>
          <p:cNvPr name="TextBox 40" id="40"/>
          <p:cNvSpPr txBox="true"/>
          <p:nvPr/>
        </p:nvSpPr>
        <p:spPr>
          <a:xfrm rot="0">
            <a:off x="2442684" y="6707425"/>
            <a:ext cx="3453421" cy="1153795"/>
          </a:xfrm>
          <a:prstGeom prst="rect">
            <a:avLst/>
          </a:prstGeom>
        </p:spPr>
        <p:txBody>
          <a:bodyPr anchor="t" rtlCol="false" tIns="0" lIns="0" bIns="0" rIns="0">
            <a:spAutoFit/>
          </a:bodyPr>
          <a:lstStyle/>
          <a:p>
            <a:pPr algn="l">
              <a:lnSpc>
                <a:spcPts val="3080"/>
              </a:lnSpc>
            </a:pPr>
            <a:r>
              <a:rPr lang="en-US" sz="2200" spc="11">
                <a:solidFill>
                  <a:srgbClr val="FFFFFF"/>
                </a:solidFill>
                <a:latin typeface="TT Norms"/>
                <a:ea typeface="TT Norms"/>
                <a:cs typeface="TT Norms"/>
                <a:sym typeface="TT Norms"/>
              </a:rPr>
              <a:t>Enabled unsecured personal loans ($1K–$40K) via investor-funded notes </a:t>
            </a:r>
          </a:p>
        </p:txBody>
      </p:sp>
      <p:sp>
        <p:nvSpPr>
          <p:cNvPr name="TextBox 41" id="41"/>
          <p:cNvSpPr txBox="true"/>
          <p:nvPr/>
        </p:nvSpPr>
        <p:spPr>
          <a:xfrm rot="0">
            <a:off x="7896181" y="6826120"/>
            <a:ext cx="4715288" cy="935454"/>
          </a:xfrm>
          <a:prstGeom prst="rect">
            <a:avLst/>
          </a:prstGeom>
        </p:spPr>
        <p:txBody>
          <a:bodyPr anchor="t" rtlCol="false" tIns="0" lIns="0" bIns="0" rIns="0">
            <a:spAutoFit/>
          </a:bodyPr>
          <a:lstStyle/>
          <a:p>
            <a:pPr algn="l">
              <a:lnSpc>
                <a:spcPts val="2520"/>
              </a:lnSpc>
            </a:pPr>
            <a:r>
              <a:rPr lang="en-US" sz="1800" spc="9">
                <a:solidFill>
                  <a:srgbClr val="FFFFFF"/>
                </a:solidFill>
                <a:latin typeface="TT Norms"/>
                <a:ea typeface="TT Norms"/>
                <a:cs typeface="TT Norms"/>
                <a:sym typeface="TT Norms"/>
              </a:rPr>
              <a:t> The platform has served over </a:t>
            </a:r>
            <a:r>
              <a:rPr lang="en-US" sz="1800" spc="9" b="true">
                <a:solidFill>
                  <a:srgbClr val="FFFFFF"/>
                </a:solidFill>
                <a:latin typeface="TT Norms Bold"/>
                <a:ea typeface="TT Norms Bold"/>
                <a:cs typeface="TT Norms Bold"/>
                <a:sym typeface="TT Norms Bold"/>
              </a:rPr>
              <a:t>4.7 million members</a:t>
            </a:r>
            <a:r>
              <a:rPr lang="en-US" sz="1800" spc="9">
                <a:solidFill>
                  <a:srgbClr val="FFFFFF"/>
                </a:solidFill>
                <a:latin typeface="TT Norms"/>
                <a:ea typeface="TT Norms"/>
                <a:cs typeface="TT Norms"/>
                <a:sym typeface="TT Norms"/>
              </a:rPr>
              <a:t>, making it one of the largest digital marketp</a:t>
            </a:r>
            <a:r>
              <a:rPr lang="en-US" sz="1800" spc="9">
                <a:solidFill>
                  <a:srgbClr val="FFFFFF"/>
                </a:solidFill>
                <a:latin typeface="TT Norms"/>
                <a:ea typeface="TT Norms"/>
                <a:cs typeface="TT Norms"/>
                <a:sym typeface="TT Norms"/>
              </a:rPr>
              <a:t>la</a:t>
            </a:r>
            <a:r>
              <a:rPr lang="en-US" sz="1800" spc="9">
                <a:solidFill>
                  <a:srgbClr val="FFFFFF"/>
                </a:solidFill>
                <a:latin typeface="TT Norms"/>
                <a:ea typeface="TT Norms"/>
                <a:cs typeface="TT Norms"/>
                <a:sym typeface="TT Norms"/>
              </a:rPr>
              <a:t>ces f</a:t>
            </a:r>
            <a:r>
              <a:rPr lang="en-US" sz="1800" spc="9">
                <a:solidFill>
                  <a:srgbClr val="FFFFFF"/>
                </a:solidFill>
                <a:latin typeface="TT Norms"/>
                <a:ea typeface="TT Norms"/>
                <a:cs typeface="TT Norms"/>
                <a:sym typeface="TT Norms"/>
              </a:rPr>
              <a:t>or</a:t>
            </a:r>
            <a:r>
              <a:rPr lang="en-US" sz="1800" spc="9">
                <a:solidFill>
                  <a:srgbClr val="FFFFFF"/>
                </a:solidFill>
                <a:latin typeface="TT Norms"/>
                <a:ea typeface="TT Norms"/>
                <a:cs typeface="TT Norms"/>
                <a:sym typeface="TT Norms"/>
              </a:rPr>
              <a:t> c</a:t>
            </a:r>
            <a:r>
              <a:rPr lang="en-US" sz="1800" spc="9">
                <a:solidFill>
                  <a:srgbClr val="FFFFFF"/>
                </a:solidFill>
                <a:latin typeface="TT Norms"/>
                <a:ea typeface="TT Norms"/>
                <a:cs typeface="TT Norms"/>
                <a:sym typeface="TT Norms"/>
              </a:rPr>
              <a:t>re</a:t>
            </a:r>
            <a:r>
              <a:rPr lang="en-US" sz="1800" spc="9">
                <a:solidFill>
                  <a:srgbClr val="FFFFFF"/>
                </a:solidFill>
                <a:latin typeface="TT Norms"/>
                <a:ea typeface="TT Norms"/>
                <a:cs typeface="TT Norms"/>
                <a:sym typeface="TT Norms"/>
              </a:rPr>
              <a:t>dit </a:t>
            </a:r>
            <a:r>
              <a:rPr lang="en-US" sz="1800" spc="9">
                <a:solidFill>
                  <a:srgbClr val="FFFFFF"/>
                </a:solidFill>
                <a:latin typeface="TT Norms"/>
                <a:ea typeface="TT Norms"/>
                <a:cs typeface="TT Norms"/>
                <a:sym typeface="TT Norms"/>
              </a:rPr>
              <a:t>in</a:t>
            </a:r>
            <a:r>
              <a:rPr lang="en-US" sz="1800" spc="9">
                <a:solidFill>
                  <a:srgbClr val="FFFFFF"/>
                </a:solidFill>
                <a:latin typeface="TT Norms"/>
                <a:ea typeface="TT Norms"/>
                <a:cs typeface="TT Norms"/>
                <a:sym typeface="TT Norms"/>
              </a:rPr>
              <a:t> th</a:t>
            </a:r>
            <a:r>
              <a:rPr lang="en-US" sz="1800" spc="9">
                <a:solidFill>
                  <a:srgbClr val="FFFFFF"/>
                </a:solidFill>
                <a:latin typeface="TT Norms"/>
                <a:ea typeface="TT Norms"/>
                <a:cs typeface="TT Norms"/>
                <a:sym typeface="TT Norms"/>
              </a:rPr>
              <a:t>e</a:t>
            </a:r>
            <a:r>
              <a:rPr lang="en-US" sz="1800" spc="9">
                <a:solidFill>
                  <a:srgbClr val="FFFFFF"/>
                </a:solidFill>
                <a:latin typeface="TT Norms"/>
                <a:ea typeface="TT Norms"/>
                <a:cs typeface="TT Norms"/>
                <a:sym typeface="TT Norms"/>
              </a:rPr>
              <a:t> Uni</a:t>
            </a:r>
            <a:r>
              <a:rPr lang="en-US" sz="1800" spc="9">
                <a:solidFill>
                  <a:srgbClr val="FFFFFF"/>
                </a:solidFill>
                <a:latin typeface="TT Norms"/>
                <a:ea typeface="TT Norms"/>
                <a:cs typeface="TT Norms"/>
                <a:sym typeface="TT Norms"/>
              </a:rPr>
              <a:t>t</a:t>
            </a:r>
            <a:r>
              <a:rPr lang="en-US" sz="1800" spc="9">
                <a:solidFill>
                  <a:srgbClr val="FFFFFF"/>
                </a:solidFill>
                <a:latin typeface="TT Norms"/>
                <a:ea typeface="TT Norms"/>
                <a:cs typeface="TT Norms"/>
                <a:sym typeface="TT Norms"/>
              </a:rPr>
              <a:t>ed States.</a:t>
            </a:r>
          </a:p>
        </p:txBody>
      </p:sp>
      <p:sp>
        <p:nvSpPr>
          <p:cNvPr name="TextBox 42" id="42"/>
          <p:cNvSpPr txBox="true"/>
          <p:nvPr/>
        </p:nvSpPr>
        <p:spPr>
          <a:xfrm rot="0">
            <a:off x="1462231" y="654375"/>
            <a:ext cx="6908671"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INTRODUCTION</a:t>
            </a:r>
          </a:p>
        </p:txBody>
      </p:sp>
    </p:spTree>
  </p:cSld>
  <p:clrMapOvr>
    <a:masterClrMapping/>
  </p:clrMapOvr>
  <p:transition spd="slow">
    <p:cover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759866" y="1914932"/>
            <a:ext cx="7805385" cy="8210143"/>
          </a:xfrm>
          <a:custGeom>
            <a:avLst/>
            <a:gdLst/>
            <a:ahLst/>
            <a:cxnLst/>
            <a:rect r="r" b="b" t="t" l="l"/>
            <a:pathLst>
              <a:path h="8210143" w="7805385">
                <a:moveTo>
                  <a:pt x="0" y="0"/>
                </a:moveTo>
                <a:lnTo>
                  <a:pt x="7805385" y="0"/>
                </a:lnTo>
                <a:lnTo>
                  <a:pt x="7805385" y="8210143"/>
                </a:lnTo>
                <a:lnTo>
                  <a:pt x="0" y="8210143"/>
                </a:lnTo>
                <a:lnTo>
                  <a:pt x="0" y="0"/>
                </a:lnTo>
                <a:close/>
              </a:path>
            </a:pathLst>
          </a:custGeom>
          <a:blipFill>
            <a:blip r:embed="rId11"/>
            <a:stretch>
              <a:fillRect l="-302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5" id="15"/>
          <p:cNvSpPr txBox="true"/>
          <p:nvPr/>
        </p:nvSpPr>
        <p:spPr>
          <a:xfrm rot="0">
            <a:off x="368935" y="2270381"/>
            <a:ext cx="1611630" cy="552450"/>
          </a:xfrm>
          <a:prstGeom prst="rect">
            <a:avLst/>
          </a:prstGeom>
        </p:spPr>
        <p:txBody>
          <a:bodyPr anchor="t" rtlCol="false" tIns="0" lIns="0" bIns="0" rIns="0">
            <a:spAutoFit/>
          </a:bodyPr>
          <a:lstStyle/>
          <a:p>
            <a:pPr algn="ctr" marL="647700" indent="-323850" lvl="1">
              <a:lnSpc>
                <a:spcPts val="4500"/>
              </a:lnSpc>
              <a:buFont typeface="Arial"/>
              <a:buChar char="•"/>
            </a:pPr>
            <a:r>
              <a:rPr lang="en-US" b="true" sz="3000">
                <a:solidFill>
                  <a:srgbClr val="000000"/>
                </a:solidFill>
                <a:latin typeface="TT Norms Bold"/>
                <a:ea typeface="TT Norms Bold"/>
                <a:cs typeface="TT Norms Bold"/>
                <a:sym typeface="TT Norms Bold"/>
              </a:rPr>
              <a:t>Solve</a:t>
            </a:r>
          </a:p>
        </p:txBody>
      </p:sp>
    </p:spTree>
  </p:cSld>
  <p:clrMapOvr>
    <a:masterClrMapping/>
  </p:clrMapOvr>
  <p:transition spd="slow">
    <p:cover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73825" y="8120054"/>
            <a:ext cx="17679251" cy="808273"/>
          </a:xfrm>
          <a:custGeom>
            <a:avLst/>
            <a:gdLst/>
            <a:ahLst/>
            <a:cxnLst/>
            <a:rect r="r" b="b" t="t" l="l"/>
            <a:pathLst>
              <a:path h="808273" w="17679251">
                <a:moveTo>
                  <a:pt x="0" y="0"/>
                </a:moveTo>
                <a:lnTo>
                  <a:pt x="17679251" y="0"/>
                </a:lnTo>
                <a:lnTo>
                  <a:pt x="17679251" y="808274"/>
                </a:lnTo>
                <a:lnTo>
                  <a:pt x="0" y="808274"/>
                </a:lnTo>
                <a:lnTo>
                  <a:pt x="0" y="0"/>
                </a:lnTo>
                <a:close/>
              </a:path>
            </a:pathLst>
          </a:custGeom>
          <a:blipFill>
            <a:blip r:embed="rId11"/>
            <a:stretch>
              <a:fillRect l="0" t="0" r="0" b="-12168"/>
            </a:stretch>
          </a:blipFill>
        </p:spPr>
      </p:sp>
      <p:sp>
        <p:nvSpPr>
          <p:cNvPr name="Freeform 14" id="14"/>
          <p:cNvSpPr/>
          <p:nvPr/>
        </p:nvSpPr>
        <p:spPr>
          <a:xfrm flipH="false" flipV="false" rot="0">
            <a:off x="373825" y="5737169"/>
            <a:ext cx="17679251" cy="740492"/>
          </a:xfrm>
          <a:custGeom>
            <a:avLst/>
            <a:gdLst/>
            <a:ahLst/>
            <a:cxnLst/>
            <a:rect r="r" b="b" t="t" l="l"/>
            <a:pathLst>
              <a:path h="740492" w="17679251">
                <a:moveTo>
                  <a:pt x="0" y="0"/>
                </a:moveTo>
                <a:lnTo>
                  <a:pt x="17679251" y="0"/>
                </a:lnTo>
                <a:lnTo>
                  <a:pt x="17679251" y="740492"/>
                </a:lnTo>
                <a:lnTo>
                  <a:pt x="0" y="740492"/>
                </a:lnTo>
                <a:lnTo>
                  <a:pt x="0" y="0"/>
                </a:lnTo>
                <a:close/>
              </a:path>
            </a:pathLst>
          </a:custGeom>
          <a:blipFill>
            <a:blip r:embed="rId12"/>
            <a:stretch>
              <a:fillRect l="0" t="0" r="0" b="0"/>
            </a:stretch>
          </a:blipFill>
        </p:spPr>
      </p:sp>
      <p:sp>
        <p:nvSpPr>
          <p:cNvPr name="Freeform 15" id="15"/>
          <p:cNvSpPr/>
          <p:nvPr/>
        </p:nvSpPr>
        <p:spPr>
          <a:xfrm flipH="false" flipV="false" rot="0">
            <a:off x="373825" y="6820561"/>
            <a:ext cx="17679251" cy="785143"/>
          </a:xfrm>
          <a:custGeom>
            <a:avLst/>
            <a:gdLst/>
            <a:ahLst/>
            <a:cxnLst/>
            <a:rect r="r" b="b" t="t" l="l"/>
            <a:pathLst>
              <a:path h="785143" w="17679251">
                <a:moveTo>
                  <a:pt x="0" y="0"/>
                </a:moveTo>
                <a:lnTo>
                  <a:pt x="17679251" y="0"/>
                </a:lnTo>
                <a:lnTo>
                  <a:pt x="17679251" y="785143"/>
                </a:lnTo>
                <a:lnTo>
                  <a:pt x="0" y="785143"/>
                </a:lnTo>
                <a:lnTo>
                  <a:pt x="0" y="0"/>
                </a:lnTo>
                <a:close/>
              </a:path>
            </a:pathLst>
          </a:custGeom>
          <a:blipFill>
            <a:blip r:embed="rId13"/>
            <a:stretch>
              <a:fillRect l="0" t="0" r="0" b="0"/>
            </a:stretch>
          </a:blipFill>
        </p:spPr>
      </p:sp>
      <p:sp>
        <p:nvSpPr>
          <p:cNvPr name="Freeform 16" id="16"/>
          <p:cNvSpPr/>
          <p:nvPr/>
        </p:nvSpPr>
        <p:spPr>
          <a:xfrm flipH="false" flipV="false" rot="0">
            <a:off x="373825" y="3943659"/>
            <a:ext cx="17679251" cy="1400892"/>
          </a:xfrm>
          <a:custGeom>
            <a:avLst/>
            <a:gdLst/>
            <a:ahLst/>
            <a:cxnLst/>
            <a:rect r="r" b="b" t="t" l="l"/>
            <a:pathLst>
              <a:path h="1400892" w="17679251">
                <a:moveTo>
                  <a:pt x="0" y="0"/>
                </a:moveTo>
                <a:lnTo>
                  <a:pt x="17679251" y="0"/>
                </a:lnTo>
                <a:lnTo>
                  <a:pt x="17679251" y="1400891"/>
                </a:lnTo>
                <a:lnTo>
                  <a:pt x="0" y="1400891"/>
                </a:lnTo>
                <a:lnTo>
                  <a:pt x="0" y="0"/>
                </a:lnTo>
                <a:close/>
              </a:path>
            </a:pathLst>
          </a:custGeom>
          <a:blipFill>
            <a:blip r:embed="rId14"/>
            <a:stretch>
              <a:fillRect l="0" t="0" r="0" b="0"/>
            </a:stretch>
          </a:blipFill>
        </p:spPr>
      </p:sp>
      <p:sp>
        <p:nvSpPr>
          <p:cNvPr name="TextBox 17" id="17"/>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8" id="18"/>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9" id="19"/>
          <p:cNvSpPr txBox="true"/>
          <p:nvPr/>
        </p:nvSpPr>
        <p:spPr>
          <a:xfrm rot="0">
            <a:off x="373825" y="3048309"/>
            <a:ext cx="3028950"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column name</a:t>
            </a:r>
          </a:p>
        </p:txBody>
      </p:sp>
    </p:spTree>
  </p:cSld>
  <p:clrMapOvr>
    <a:masterClrMapping/>
  </p:clrMapOvr>
  <p:transition spd="slow">
    <p:cover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08749" y="4029384"/>
            <a:ext cx="17259300" cy="859999"/>
          </a:xfrm>
          <a:custGeom>
            <a:avLst/>
            <a:gdLst/>
            <a:ahLst/>
            <a:cxnLst/>
            <a:rect r="r" b="b" t="t" l="l"/>
            <a:pathLst>
              <a:path h="859999" w="17259300">
                <a:moveTo>
                  <a:pt x="0" y="0"/>
                </a:moveTo>
                <a:lnTo>
                  <a:pt x="17259300" y="0"/>
                </a:lnTo>
                <a:lnTo>
                  <a:pt x="17259300" y="859999"/>
                </a:lnTo>
                <a:lnTo>
                  <a:pt x="0" y="859999"/>
                </a:lnTo>
                <a:lnTo>
                  <a:pt x="0" y="0"/>
                </a:lnTo>
                <a:close/>
              </a:path>
            </a:pathLst>
          </a:custGeom>
          <a:blipFill>
            <a:blip r:embed="rId11"/>
            <a:stretch>
              <a:fillRect l="0" t="0" r="0" b="0"/>
            </a:stretch>
          </a:blipFill>
        </p:spPr>
      </p:sp>
      <p:sp>
        <p:nvSpPr>
          <p:cNvPr name="Freeform 14" id="14"/>
          <p:cNvSpPr/>
          <p:nvPr/>
        </p:nvSpPr>
        <p:spPr>
          <a:xfrm flipH="false" flipV="false" rot="0">
            <a:off x="608749" y="5374881"/>
            <a:ext cx="17259300" cy="1424577"/>
          </a:xfrm>
          <a:custGeom>
            <a:avLst/>
            <a:gdLst/>
            <a:ahLst/>
            <a:cxnLst/>
            <a:rect r="r" b="b" t="t" l="l"/>
            <a:pathLst>
              <a:path h="1424577" w="17259300">
                <a:moveTo>
                  <a:pt x="0" y="0"/>
                </a:moveTo>
                <a:lnTo>
                  <a:pt x="17259300" y="0"/>
                </a:lnTo>
                <a:lnTo>
                  <a:pt x="17259300" y="1424577"/>
                </a:lnTo>
                <a:lnTo>
                  <a:pt x="0" y="1424577"/>
                </a:lnTo>
                <a:lnTo>
                  <a:pt x="0" y="0"/>
                </a:lnTo>
                <a:close/>
              </a:path>
            </a:pathLst>
          </a:custGeom>
          <a:blipFill>
            <a:blip r:embed="rId12"/>
            <a:stretch>
              <a:fillRect l="0" t="0" r="0" b="0"/>
            </a:stretch>
          </a:blipFill>
        </p:spPr>
      </p:sp>
      <p:sp>
        <p:nvSpPr>
          <p:cNvPr name="Freeform 15" id="15"/>
          <p:cNvSpPr/>
          <p:nvPr/>
        </p:nvSpPr>
        <p:spPr>
          <a:xfrm flipH="false" flipV="false" rot="0">
            <a:off x="608749" y="7228083"/>
            <a:ext cx="17259300" cy="792519"/>
          </a:xfrm>
          <a:custGeom>
            <a:avLst/>
            <a:gdLst/>
            <a:ahLst/>
            <a:cxnLst/>
            <a:rect r="r" b="b" t="t" l="l"/>
            <a:pathLst>
              <a:path h="792519" w="17259300">
                <a:moveTo>
                  <a:pt x="0" y="0"/>
                </a:moveTo>
                <a:lnTo>
                  <a:pt x="17259300" y="0"/>
                </a:lnTo>
                <a:lnTo>
                  <a:pt x="17259300" y="792519"/>
                </a:lnTo>
                <a:lnTo>
                  <a:pt x="0" y="792519"/>
                </a:lnTo>
                <a:lnTo>
                  <a:pt x="0" y="0"/>
                </a:lnTo>
                <a:close/>
              </a:path>
            </a:pathLst>
          </a:custGeom>
          <a:blipFill>
            <a:blip r:embed="rId13"/>
            <a:stretch>
              <a:fillRect l="0" t="0" r="0" b="0"/>
            </a:stretch>
          </a:blipFill>
        </p:spPr>
      </p:sp>
      <p:sp>
        <p:nvSpPr>
          <p:cNvPr name="Freeform 16" id="16"/>
          <p:cNvSpPr/>
          <p:nvPr/>
        </p:nvSpPr>
        <p:spPr>
          <a:xfrm flipH="false" flipV="false" rot="0">
            <a:off x="608749" y="8457081"/>
            <a:ext cx="17259300" cy="780711"/>
          </a:xfrm>
          <a:custGeom>
            <a:avLst/>
            <a:gdLst/>
            <a:ahLst/>
            <a:cxnLst/>
            <a:rect r="r" b="b" t="t" l="l"/>
            <a:pathLst>
              <a:path h="780711" w="17259300">
                <a:moveTo>
                  <a:pt x="0" y="0"/>
                </a:moveTo>
                <a:lnTo>
                  <a:pt x="17259300" y="0"/>
                </a:lnTo>
                <a:lnTo>
                  <a:pt x="17259300" y="780711"/>
                </a:lnTo>
                <a:lnTo>
                  <a:pt x="0" y="780711"/>
                </a:lnTo>
                <a:lnTo>
                  <a:pt x="0" y="0"/>
                </a:lnTo>
                <a:close/>
              </a:path>
            </a:pathLst>
          </a:custGeom>
          <a:blipFill>
            <a:blip r:embed="rId14"/>
            <a:stretch>
              <a:fillRect l="0" t="0" r="0" b="0"/>
            </a:stretch>
          </a:blipFill>
        </p:spPr>
      </p:sp>
      <p:sp>
        <p:nvSpPr>
          <p:cNvPr name="TextBox 17" id="17"/>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8" id="18"/>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9" id="19"/>
          <p:cNvSpPr txBox="true"/>
          <p:nvPr/>
        </p:nvSpPr>
        <p:spPr>
          <a:xfrm rot="0">
            <a:off x="373825" y="3048309"/>
            <a:ext cx="3028950"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column name</a:t>
            </a:r>
          </a:p>
        </p:txBody>
      </p:sp>
    </p:spTree>
  </p:cSld>
  <p:clrMapOvr>
    <a:masterClrMapping/>
  </p:clrMapOvr>
  <p:transition spd="slow">
    <p:cover dir="l"/>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08749" y="4269621"/>
            <a:ext cx="17389842" cy="1390176"/>
          </a:xfrm>
          <a:custGeom>
            <a:avLst/>
            <a:gdLst/>
            <a:ahLst/>
            <a:cxnLst/>
            <a:rect r="r" b="b" t="t" l="l"/>
            <a:pathLst>
              <a:path h="1390176" w="17389842">
                <a:moveTo>
                  <a:pt x="0" y="0"/>
                </a:moveTo>
                <a:lnTo>
                  <a:pt x="17389841" y="0"/>
                </a:lnTo>
                <a:lnTo>
                  <a:pt x="17389841" y="1390176"/>
                </a:lnTo>
                <a:lnTo>
                  <a:pt x="0" y="1390176"/>
                </a:lnTo>
                <a:lnTo>
                  <a:pt x="0" y="0"/>
                </a:lnTo>
                <a:close/>
              </a:path>
            </a:pathLst>
          </a:custGeom>
          <a:blipFill>
            <a:blip r:embed="rId11"/>
            <a:stretch>
              <a:fillRect l="0" t="0" r="0" b="0"/>
            </a:stretch>
          </a:blipFill>
        </p:spPr>
      </p:sp>
      <p:sp>
        <p:nvSpPr>
          <p:cNvPr name="Freeform 14" id="14"/>
          <p:cNvSpPr/>
          <p:nvPr/>
        </p:nvSpPr>
        <p:spPr>
          <a:xfrm flipH="false" flipV="false" rot="0">
            <a:off x="608749" y="6326547"/>
            <a:ext cx="17389842" cy="2129368"/>
          </a:xfrm>
          <a:custGeom>
            <a:avLst/>
            <a:gdLst/>
            <a:ahLst/>
            <a:cxnLst/>
            <a:rect r="r" b="b" t="t" l="l"/>
            <a:pathLst>
              <a:path h="2129368" w="17389842">
                <a:moveTo>
                  <a:pt x="0" y="0"/>
                </a:moveTo>
                <a:lnTo>
                  <a:pt x="17389841" y="0"/>
                </a:lnTo>
                <a:lnTo>
                  <a:pt x="17389841" y="2129368"/>
                </a:lnTo>
                <a:lnTo>
                  <a:pt x="0" y="2129368"/>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7" id="17"/>
          <p:cNvSpPr txBox="true"/>
          <p:nvPr/>
        </p:nvSpPr>
        <p:spPr>
          <a:xfrm rot="0">
            <a:off x="373825" y="3048309"/>
            <a:ext cx="3028950"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column name</a:t>
            </a:r>
          </a:p>
        </p:txBody>
      </p:sp>
    </p:spTree>
  </p:cSld>
  <p:clrMapOvr>
    <a:masterClrMapping/>
  </p:clrMapOvr>
  <p:transition spd="slow">
    <p:cover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534383" y="4071588"/>
            <a:ext cx="12026993" cy="3052305"/>
          </a:xfrm>
          <a:custGeom>
            <a:avLst/>
            <a:gdLst/>
            <a:ahLst/>
            <a:cxnLst/>
            <a:rect r="r" b="b" t="t" l="l"/>
            <a:pathLst>
              <a:path h="3052305" w="12026993">
                <a:moveTo>
                  <a:pt x="0" y="0"/>
                </a:moveTo>
                <a:lnTo>
                  <a:pt x="12026993" y="0"/>
                </a:lnTo>
                <a:lnTo>
                  <a:pt x="12026993" y="3052305"/>
                </a:lnTo>
                <a:lnTo>
                  <a:pt x="0" y="3052305"/>
                </a:lnTo>
                <a:lnTo>
                  <a:pt x="0" y="0"/>
                </a:lnTo>
                <a:close/>
              </a:path>
            </a:pathLst>
          </a:custGeom>
          <a:blipFill>
            <a:blip r:embed="rId11"/>
            <a:stretch>
              <a:fillRect l="0" t="0" r="0" b="0"/>
            </a:stretch>
          </a:blipFill>
        </p:spPr>
      </p:sp>
      <p:sp>
        <p:nvSpPr>
          <p:cNvPr name="Freeform 14" id="14"/>
          <p:cNvSpPr/>
          <p:nvPr/>
        </p:nvSpPr>
        <p:spPr>
          <a:xfrm flipH="false" flipV="false" rot="0">
            <a:off x="2534383" y="7306089"/>
            <a:ext cx="12026993" cy="2771752"/>
          </a:xfrm>
          <a:custGeom>
            <a:avLst/>
            <a:gdLst/>
            <a:ahLst/>
            <a:cxnLst/>
            <a:rect r="r" b="b" t="t" l="l"/>
            <a:pathLst>
              <a:path h="2771752" w="12026993">
                <a:moveTo>
                  <a:pt x="0" y="0"/>
                </a:moveTo>
                <a:lnTo>
                  <a:pt x="12026993" y="0"/>
                </a:lnTo>
                <a:lnTo>
                  <a:pt x="12026993" y="2771752"/>
                </a:lnTo>
                <a:lnTo>
                  <a:pt x="0" y="2771752"/>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7" id="17"/>
          <p:cNvSpPr txBox="true"/>
          <p:nvPr/>
        </p:nvSpPr>
        <p:spPr>
          <a:xfrm rot="0">
            <a:off x="373825" y="3176239"/>
            <a:ext cx="3890010"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Non-standardized</a:t>
            </a:r>
          </a:p>
        </p:txBody>
      </p:sp>
    </p:spTree>
  </p:cSld>
  <p:clrMapOvr>
    <a:masterClrMapping/>
  </p:clrMapOvr>
  <p:transition spd="slow">
    <p:cover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448747" y="3946258"/>
            <a:ext cx="10716493" cy="3095298"/>
          </a:xfrm>
          <a:custGeom>
            <a:avLst/>
            <a:gdLst/>
            <a:ahLst/>
            <a:cxnLst/>
            <a:rect r="r" b="b" t="t" l="l"/>
            <a:pathLst>
              <a:path h="3095298" w="10716493">
                <a:moveTo>
                  <a:pt x="0" y="0"/>
                </a:moveTo>
                <a:lnTo>
                  <a:pt x="10716493" y="0"/>
                </a:lnTo>
                <a:lnTo>
                  <a:pt x="10716493" y="3095298"/>
                </a:lnTo>
                <a:lnTo>
                  <a:pt x="0" y="3095298"/>
                </a:lnTo>
                <a:lnTo>
                  <a:pt x="0" y="0"/>
                </a:lnTo>
                <a:close/>
              </a:path>
            </a:pathLst>
          </a:custGeom>
          <a:blipFill>
            <a:blip r:embed="rId11"/>
            <a:stretch>
              <a:fillRect l="0" t="0" r="0" b="0"/>
            </a:stretch>
          </a:blipFill>
        </p:spPr>
      </p:sp>
      <p:sp>
        <p:nvSpPr>
          <p:cNvPr name="Freeform 14" id="14"/>
          <p:cNvSpPr/>
          <p:nvPr/>
        </p:nvSpPr>
        <p:spPr>
          <a:xfrm flipH="false" flipV="false" rot="0">
            <a:off x="3421087" y="7384456"/>
            <a:ext cx="10771814" cy="2477517"/>
          </a:xfrm>
          <a:custGeom>
            <a:avLst/>
            <a:gdLst/>
            <a:ahLst/>
            <a:cxnLst/>
            <a:rect r="r" b="b" t="t" l="l"/>
            <a:pathLst>
              <a:path h="2477517" w="10771814">
                <a:moveTo>
                  <a:pt x="0" y="0"/>
                </a:moveTo>
                <a:lnTo>
                  <a:pt x="10771814" y="0"/>
                </a:lnTo>
                <a:lnTo>
                  <a:pt x="10771814" y="2477517"/>
                </a:lnTo>
                <a:lnTo>
                  <a:pt x="0" y="2477517"/>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373825" y="1977963"/>
            <a:ext cx="4188042" cy="809626"/>
          </a:xfrm>
          <a:prstGeom prst="rect">
            <a:avLst/>
          </a:prstGeom>
        </p:spPr>
        <p:txBody>
          <a:bodyPr anchor="t" rtlCol="false" tIns="0" lIns="0" bIns="0" rIns="0">
            <a:spAutoFit/>
          </a:bodyPr>
          <a:lstStyle/>
          <a:p>
            <a:pPr algn="l">
              <a:lnSpc>
                <a:spcPts val="6749"/>
              </a:lnSpc>
              <a:spcBef>
                <a:spcPct val="0"/>
              </a:spcBef>
            </a:pPr>
            <a:r>
              <a:rPr lang="en-US" b="true" sz="4499">
                <a:solidFill>
                  <a:srgbClr val="000000"/>
                </a:solidFill>
                <a:latin typeface="TT Norms Bold"/>
                <a:ea typeface="TT Norms Bold"/>
                <a:cs typeface="TT Norms Bold"/>
                <a:sym typeface="TT Norms Bold"/>
              </a:rPr>
              <a:t>Data Problems:</a:t>
            </a:r>
          </a:p>
        </p:txBody>
      </p:sp>
      <p:sp>
        <p:nvSpPr>
          <p:cNvPr name="TextBox 17" id="17"/>
          <p:cNvSpPr txBox="true"/>
          <p:nvPr/>
        </p:nvSpPr>
        <p:spPr>
          <a:xfrm rot="0">
            <a:off x="373825" y="3176239"/>
            <a:ext cx="3890010" cy="552450"/>
          </a:xfrm>
          <a:prstGeom prst="rect">
            <a:avLst/>
          </a:prstGeom>
        </p:spPr>
        <p:txBody>
          <a:bodyPr anchor="t" rtlCol="false" tIns="0" lIns="0" bIns="0" rIns="0">
            <a:spAutoFit/>
          </a:bodyPr>
          <a:lstStyle/>
          <a:p>
            <a:pPr algn="l"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Non-standardized</a:t>
            </a:r>
          </a:p>
        </p:txBody>
      </p:sp>
    </p:spTree>
  </p:cSld>
  <p:clrMapOvr>
    <a:masterClrMapping/>
  </p:clrMapOvr>
  <p:transition spd="slow">
    <p:cover dir="l"/>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764953" y="3248808"/>
            <a:ext cx="10132980" cy="3115674"/>
          </a:xfrm>
          <a:custGeom>
            <a:avLst/>
            <a:gdLst/>
            <a:ahLst/>
            <a:cxnLst/>
            <a:rect r="r" b="b" t="t" l="l"/>
            <a:pathLst>
              <a:path h="3115674" w="10132980">
                <a:moveTo>
                  <a:pt x="0" y="0"/>
                </a:moveTo>
                <a:lnTo>
                  <a:pt x="10132981" y="0"/>
                </a:lnTo>
                <a:lnTo>
                  <a:pt x="10132981" y="3115674"/>
                </a:lnTo>
                <a:lnTo>
                  <a:pt x="0" y="3115674"/>
                </a:lnTo>
                <a:lnTo>
                  <a:pt x="0" y="0"/>
                </a:lnTo>
                <a:close/>
              </a:path>
            </a:pathLst>
          </a:custGeom>
          <a:blipFill>
            <a:blip r:embed="rId11"/>
            <a:stretch>
              <a:fillRect l="0" t="-2133" r="0" b="-10804"/>
            </a:stretch>
          </a:blipFill>
        </p:spPr>
      </p:sp>
      <p:sp>
        <p:nvSpPr>
          <p:cNvPr name="Freeform 14" id="14"/>
          <p:cNvSpPr/>
          <p:nvPr/>
        </p:nvSpPr>
        <p:spPr>
          <a:xfrm flipH="false" flipV="false" rot="0">
            <a:off x="6764953" y="6566890"/>
            <a:ext cx="10101525" cy="2691410"/>
          </a:xfrm>
          <a:custGeom>
            <a:avLst/>
            <a:gdLst/>
            <a:ahLst/>
            <a:cxnLst/>
            <a:rect r="r" b="b" t="t" l="l"/>
            <a:pathLst>
              <a:path h="2691410" w="10101525">
                <a:moveTo>
                  <a:pt x="0" y="0"/>
                </a:moveTo>
                <a:lnTo>
                  <a:pt x="10101526" y="0"/>
                </a:lnTo>
                <a:lnTo>
                  <a:pt x="10101526" y="2691410"/>
                </a:lnTo>
                <a:lnTo>
                  <a:pt x="0" y="2691410"/>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0" y="2232281"/>
            <a:ext cx="14561376" cy="819150"/>
          </a:xfrm>
          <a:prstGeom prst="rect">
            <a:avLst/>
          </a:prstGeom>
        </p:spPr>
        <p:txBody>
          <a:bodyPr anchor="t" rtlCol="false" tIns="0" lIns="0" bIns="0" rIns="0">
            <a:spAutoFit/>
          </a:bodyPr>
          <a:lstStyle/>
          <a:p>
            <a:pPr algn="ctr">
              <a:lnSpc>
                <a:spcPts val="6750"/>
              </a:lnSpc>
              <a:spcBef>
                <a:spcPct val="0"/>
              </a:spcBef>
            </a:pPr>
            <a:r>
              <a:rPr lang="en-US" b="true" sz="4500">
                <a:solidFill>
                  <a:srgbClr val="000000"/>
                </a:solidFill>
                <a:latin typeface="TT Norms Bold"/>
                <a:ea typeface="TT Norms Bold"/>
                <a:cs typeface="TT Norms Bold"/>
                <a:sym typeface="TT Norms Bold"/>
              </a:rPr>
              <a:t>How are models stored and managed in Snowflake?</a:t>
            </a:r>
          </a:p>
        </p:txBody>
      </p:sp>
      <p:sp>
        <p:nvSpPr>
          <p:cNvPr name="TextBox 17" id="17"/>
          <p:cNvSpPr txBox="true"/>
          <p:nvPr/>
        </p:nvSpPr>
        <p:spPr>
          <a:xfrm rot="0">
            <a:off x="608749" y="4814875"/>
            <a:ext cx="4397789" cy="2266950"/>
          </a:xfrm>
          <a:prstGeom prst="rect">
            <a:avLst/>
          </a:prstGeom>
        </p:spPr>
        <p:txBody>
          <a:bodyPr anchor="t" rtlCol="false" tIns="0" lIns="0" bIns="0" rIns="0">
            <a:spAutoFit/>
          </a:bodyPr>
          <a:lstStyle/>
          <a:p>
            <a:pPr algn="ctr"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 view</a:t>
            </a:r>
          </a:p>
          <a:p>
            <a:pPr algn="ctr"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 table</a:t>
            </a:r>
          </a:p>
          <a:p>
            <a:pPr algn="ctr"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 incremntal</a:t>
            </a:r>
          </a:p>
          <a:p>
            <a:pPr algn="ctr" marL="647702" indent="-323851" lvl="1">
              <a:lnSpc>
                <a:spcPts val="4500"/>
              </a:lnSpc>
              <a:buFont typeface="Arial"/>
              <a:buChar char="•"/>
            </a:pPr>
            <a:r>
              <a:rPr lang="en-US" b="true" sz="3000">
                <a:solidFill>
                  <a:srgbClr val="000000"/>
                </a:solidFill>
                <a:latin typeface="TT Norms Bold"/>
                <a:ea typeface="TT Norms Bold"/>
                <a:cs typeface="TT Norms Bold"/>
                <a:sym typeface="TT Norms Bold"/>
              </a:rPr>
              <a:t> ephemeral</a:t>
            </a:r>
          </a:p>
        </p:txBody>
      </p:sp>
      <p:sp>
        <p:nvSpPr>
          <p:cNvPr name="TextBox 18" id="18"/>
          <p:cNvSpPr txBox="true"/>
          <p:nvPr/>
        </p:nvSpPr>
        <p:spPr>
          <a:xfrm rot="0">
            <a:off x="608749" y="3895712"/>
            <a:ext cx="4397789" cy="714375"/>
          </a:xfrm>
          <a:prstGeom prst="rect">
            <a:avLst/>
          </a:prstGeom>
        </p:spPr>
        <p:txBody>
          <a:bodyPr anchor="t" rtlCol="false" tIns="0" lIns="0" bIns="0" rIns="0">
            <a:spAutoFit/>
          </a:bodyPr>
          <a:lstStyle/>
          <a:p>
            <a:pPr algn="l">
              <a:lnSpc>
                <a:spcPts val="5999"/>
              </a:lnSpc>
              <a:spcBef>
                <a:spcPct val="0"/>
              </a:spcBef>
            </a:pPr>
            <a:r>
              <a:rPr lang="en-US" b="true" sz="3999">
                <a:solidFill>
                  <a:srgbClr val="000000"/>
                </a:solidFill>
                <a:latin typeface="TT Norms Bold"/>
                <a:ea typeface="TT Norms Bold"/>
                <a:cs typeface="TT Norms Bold"/>
                <a:sym typeface="TT Norms Bold"/>
              </a:rPr>
              <a:t>M</a:t>
            </a:r>
            <a:r>
              <a:rPr lang="en-US" b="true" sz="3999">
                <a:solidFill>
                  <a:srgbClr val="000000"/>
                </a:solidFill>
                <a:latin typeface="TT Norms Bold"/>
                <a:ea typeface="TT Norms Bold"/>
                <a:cs typeface="TT Norms Bold"/>
                <a:sym typeface="TT Norms Bold"/>
              </a:rPr>
              <a:t>aterialization :</a:t>
            </a:r>
          </a:p>
        </p:txBody>
      </p:sp>
    </p:spTree>
  </p:cSld>
  <p:clrMapOvr>
    <a:masterClrMapping/>
  </p:clrMapOvr>
  <p:transition spd="slow">
    <p:cover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08749" y="2580852"/>
            <a:ext cx="8307019" cy="2700592"/>
          </a:xfrm>
          <a:custGeom>
            <a:avLst/>
            <a:gdLst/>
            <a:ahLst/>
            <a:cxnLst/>
            <a:rect r="r" b="b" t="t" l="l"/>
            <a:pathLst>
              <a:path h="2700592" w="8307019">
                <a:moveTo>
                  <a:pt x="0" y="0"/>
                </a:moveTo>
                <a:lnTo>
                  <a:pt x="8307019" y="0"/>
                </a:lnTo>
                <a:lnTo>
                  <a:pt x="8307019" y="2700592"/>
                </a:lnTo>
                <a:lnTo>
                  <a:pt x="0" y="2700592"/>
                </a:lnTo>
                <a:lnTo>
                  <a:pt x="0" y="0"/>
                </a:lnTo>
                <a:close/>
              </a:path>
            </a:pathLst>
          </a:custGeom>
          <a:blipFill>
            <a:blip r:embed="rId11"/>
            <a:stretch>
              <a:fillRect l="-11670" t="0" r="-6546" b="0"/>
            </a:stretch>
          </a:blipFill>
        </p:spPr>
      </p:sp>
      <p:sp>
        <p:nvSpPr>
          <p:cNvPr name="Freeform 14" id="14"/>
          <p:cNvSpPr/>
          <p:nvPr/>
        </p:nvSpPr>
        <p:spPr>
          <a:xfrm flipH="false" flipV="false" rot="0">
            <a:off x="608749" y="5594375"/>
            <a:ext cx="8307019" cy="3224879"/>
          </a:xfrm>
          <a:custGeom>
            <a:avLst/>
            <a:gdLst/>
            <a:ahLst/>
            <a:cxnLst/>
            <a:rect r="r" b="b" t="t" l="l"/>
            <a:pathLst>
              <a:path h="3224879" w="8307019">
                <a:moveTo>
                  <a:pt x="0" y="0"/>
                </a:moveTo>
                <a:lnTo>
                  <a:pt x="8307019" y="0"/>
                </a:lnTo>
                <a:lnTo>
                  <a:pt x="8307019" y="3224880"/>
                </a:lnTo>
                <a:lnTo>
                  <a:pt x="0" y="3224880"/>
                </a:lnTo>
                <a:lnTo>
                  <a:pt x="0" y="0"/>
                </a:lnTo>
                <a:close/>
              </a:path>
            </a:pathLst>
          </a:custGeom>
          <a:blipFill>
            <a:blip r:embed="rId12"/>
            <a:stretch>
              <a:fillRect l="0" t="0" r="-8936" b="0"/>
            </a:stretch>
          </a:blipFill>
        </p:spPr>
      </p:sp>
      <p:sp>
        <p:nvSpPr>
          <p:cNvPr name="Freeform 15" id="15"/>
          <p:cNvSpPr/>
          <p:nvPr/>
        </p:nvSpPr>
        <p:spPr>
          <a:xfrm flipH="false" flipV="false" rot="0">
            <a:off x="9340781" y="2625905"/>
            <a:ext cx="8448941" cy="2610486"/>
          </a:xfrm>
          <a:custGeom>
            <a:avLst/>
            <a:gdLst/>
            <a:ahLst/>
            <a:cxnLst/>
            <a:rect r="r" b="b" t="t" l="l"/>
            <a:pathLst>
              <a:path h="2610486" w="8448941">
                <a:moveTo>
                  <a:pt x="0" y="0"/>
                </a:moveTo>
                <a:lnTo>
                  <a:pt x="8448940" y="0"/>
                </a:lnTo>
                <a:lnTo>
                  <a:pt x="8448940" y="2610486"/>
                </a:lnTo>
                <a:lnTo>
                  <a:pt x="0" y="2610486"/>
                </a:lnTo>
                <a:lnTo>
                  <a:pt x="0" y="0"/>
                </a:lnTo>
                <a:close/>
              </a:path>
            </a:pathLst>
          </a:custGeom>
          <a:blipFill>
            <a:blip r:embed="rId13"/>
            <a:stretch>
              <a:fillRect l="-4616" t="0" r="0" b="0"/>
            </a:stretch>
          </a:blipFill>
        </p:spPr>
      </p:sp>
      <p:sp>
        <p:nvSpPr>
          <p:cNvPr name="Freeform 16" id="16"/>
          <p:cNvSpPr/>
          <p:nvPr/>
        </p:nvSpPr>
        <p:spPr>
          <a:xfrm flipH="false" flipV="false" rot="0">
            <a:off x="9355881" y="5650739"/>
            <a:ext cx="8433840" cy="3196698"/>
          </a:xfrm>
          <a:custGeom>
            <a:avLst/>
            <a:gdLst/>
            <a:ahLst/>
            <a:cxnLst/>
            <a:rect r="r" b="b" t="t" l="l"/>
            <a:pathLst>
              <a:path h="3196698" w="8433840">
                <a:moveTo>
                  <a:pt x="0" y="0"/>
                </a:moveTo>
                <a:lnTo>
                  <a:pt x="8433840" y="0"/>
                </a:lnTo>
                <a:lnTo>
                  <a:pt x="8433840" y="3196697"/>
                </a:lnTo>
                <a:lnTo>
                  <a:pt x="0" y="3196697"/>
                </a:lnTo>
                <a:lnTo>
                  <a:pt x="0" y="0"/>
                </a:lnTo>
                <a:close/>
              </a:path>
            </a:pathLst>
          </a:custGeom>
          <a:blipFill>
            <a:blip r:embed="rId14"/>
            <a:stretch>
              <a:fillRect l="0" t="0" r="0" b="0"/>
            </a:stretch>
          </a:blipFill>
        </p:spPr>
      </p:sp>
      <p:sp>
        <p:nvSpPr>
          <p:cNvPr name="TextBox 17" id="17"/>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7350" y="2605615"/>
            <a:ext cx="17933299" cy="6400669"/>
          </a:xfrm>
          <a:custGeom>
            <a:avLst/>
            <a:gdLst/>
            <a:ahLst/>
            <a:cxnLst/>
            <a:rect r="r" b="b" t="t" l="l"/>
            <a:pathLst>
              <a:path h="6400669" w="17933299">
                <a:moveTo>
                  <a:pt x="0" y="0"/>
                </a:moveTo>
                <a:lnTo>
                  <a:pt x="17933300" y="0"/>
                </a:lnTo>
                <a:lnTo>
                  <a:pt x="17933300" y="6400668"/>
                </a:lnTo>
                <a:lnTo>
                  <a:pt x="0" y="6400668"/>
                </a:lnTo>
                <a:lnTo>
                  <a:pt x="0" y="0"/>
                </a:lnTo>
                <a:close/>
              </a:path>
            </a:pathLst>
          </a:custGeom>
          <a:blipFill>
            <a:blip r:embed="rId11"/>
            <a:stretch>
              <a:fillRect l="0" t="0" r="0" b="-1214"/>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753041" y="2950120"/>
            <a:ext cx="6011723" cy="3178612"/>
          </a:xfrm>
          <a:custGeom>
            <a:avLst/>
            <a:gdLst/>
            <a:ahLst/>
            <a:cxnLst/>
            <a:rect r="r" b="b" t="t" l="l"/>
            <a:pathLst>
              <a:path h="3178612" w="6011723">
                <a:moveTo>
                  <a:pt x="0" y="0"/>
                </a:moveTo>
                <a:lnTo>
                  <a:pt x="6011724" y="0"/>
                </a:lnTo>
                <a:lnTo>
                  <a:pt x="6011724" y="3178612"/>
                </a:lnTo>
                <a:lnTo>
                  <a:pt x="0" y="3178612"/>
                </a:lnTo>
                <a:lnTo>
                  <a:pt x="0" y="0"/>
                </a:lnTo>
                <a:close/>
              </a:path>
            </a:pathLst>
          </a:custGeom>
          <a:blipFill>
            <a:blip r:embed="rId11"/>
            <a:stretch>
              <a:fillRect l="0" t="0" r="0" b="0"/>
            </a:stretch>
          </a:blipFill>
        </p:spPr>
      </p:sp>
      <p:sp>
        <p:nvSpPr>
          <p:cNvPr name="Freeform 14" id="14"/>
          <p:cNvSpPr/>
          <p:nvPr/>
        </p:nvSpPr>
        <p:spPr>
          <a:xfrm flipH="false" flipV="false" rot="0">
            <a:off x="4643359" y="6348227"/>
            <a:ext cx="6778716" cy="3189143"/>
          </a:xfrm>
          <a:custGeom>
            <a:avLst/>
            <a:gdLst/>
            <a:ahLst/>
            <a:cxnLst/>
            <a:rect r="r" b="b" t="t" l="l"/>
            <a:pathLst>
              <a:path h="3189143" w="6778716">
                <a:moveTo>
                  <a:pt x="0" y="0"/>
                </a:moveTo>
                <a:lnTo>
                  <a:pt x="6778716" y="0"/>
                </a:lnTo>
                <a:lnTo>
                  <a:pt x="6778716" y="3189142"/>
                </a:lnTo>
                <a:lnTo>
                  <a:pt x="0" y="3189142"/>
                </a:lnTo>
                <a:lnTo>
                  <a:pt x="0" y="0"/>
                </a:lnTo>
                <a:close/>
              </a:path>
            </a:pathLst>
          </a:custGeom>
          <a:blipFill>
            <a:blip r:embed="rId12"/>
            <a:stretch>
              <a:fillRect l="0" t="0" r="0" b="0"/>
            </a:stretch>
          </a:blipFill>
        </p:spPr>
      </p:sp>
      <p:sp>
        <p:nvSpPr>
          <p:cNvPr name="Freeform 15" id="15"/>
          <p:cNvSpPr/>
          <p:nvPr/>
        </p:nvSpPr>
        <p:spPr>
          <a:xfrm flipH="false" flipV="false" rot="0">
            <a:off x="4643359" y="3006850"/>
            <a:ext cx="6778716" cy="3065152"/>
          </a:xfrm>
          <a:custGeom>
            <a:avLst/>
            <a:gdLst/>
            <a:ahLst/>
            <a:cxnLst/>
            <a:rect r="r" b="b" t="t" l="l"/>
            <a:pathLst>
              <a:path h="3065152" w="6778716">
                <a:moveTo>
                  <a:pt x="0" y="0"/>
                </a:moveTo>
                <a:lnTo>
                  <a:pt x="6778716" y="0"/>
                </a:lnTo>
                <a:lnTo>
                  <a:pt x="6778716" y="3065152"/>
                </a:lnTo>
                <a:lnTo>
                  <a:pt x="0" y="3065152"/>
                </a:lnTo>
                <a:lnTo>
                  <a:pt x="0" y="0"/>
                </a:lnTo>
                <a:close/>
              </a:path>
            </a:pathLst>
          </a:custGeom>
          <a:blipFill>
            <a:blip r:embed="rId13"/>
            <a:stretch>
              <a:fillRect l="0" t="-1682" r="0" b="-1682"/>
            </a:stretch>
          </a:blipFill>
        </p:spPr>
      </p:sp>
      <p:sp>
        <p:nvSpPr>
          <p:cNvPr name="Freeform 16" id="16"/>
          <p:cNvSpPr/>
          <p:nvPr/>
        </p:nvSpPr>
        <p:spPr>
          <a:xfrm flipH="false" flipV="false" rot="0">
            <a:off x="11795557" y="6320888"/>
            <a:ext cx="5531637" cy="3663964"/>
          </a:xfrm>
          <a:custGeom>
            <a:avLst/>
            <a:gdLst/>
            <a:ahLst/>
            <a:cxnLst/>
            <a:rect r="r" b="b" t="t" l="l"/>
            <a:pathLst>
              <a:path h="3663964" w="5531637">
                <a:moveTo>
                  <a:pt x="0" y="0"/>
                </a:moveTo>
                <a:lnTo>
                  <a:pt x="5531637" y="0"/>
                </a:lnTo>
                <a:lnTo>
                  <a:pt x="5531637" y="3663963"/>
                </a:lnTo>
                <a:lnTo>
                  <a:pt x="0" y="3663963"/>
                </a:lnTo>
                <a:lnTo>
                  <a:pt x="0" y="0"/>
                </a:lnTo>
                <a:close/>
              </a:path>
            </a:pathLst>
          </a:custGeom>
          <a:blipFill>
            <a:blip r:embed="rId14"/>
            <a:stretch>
              <a:fillRect l="0" t="0" r="-2810" b="0"/>
            </a:stretch>
          </a:blipFill>
        </p:spPr>
      </p:sp>
      <p:sp>
        <p:nvSpPr>
          <p:cNvPr name="TextBox 17" id="17"/>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8" id="18"/>
          <p:cNvSpPr txBox="true"/>
          <p:nvPr/>
        </p:nvSpPr>
        <p:spPr>
          <a:xfrm rot="0">
            <a:off x="282095" y="1911475"/>
            <a:ext cx="5774604" cy="819150"/>
          </a:xfrm>
          <a:prstGeom prst="rect">
            <a:avLst/>
          </a:prstGeom>
        </p:spPr>
        <p:txBody>
          <a:bodyPr anchor="t" rtlCol="false" tIns="0" lIns="0" bIns="0" rIns="0">
            <a:spAutoFit/>
          </a:bodyPr>
          <a:lstStyle/>
          <a:p>
            <a:pPr algn="l" rtl="true">
              <a:lnSpc>
                <a:spcPts val="6750"/>
              </a:lnSpc>
              <a:spcBef>
                <a:spcPct val="0"/>
              </a:spcBef>
            </a:pPr>
            <a:r>
              <a:rPr lang="en-US" b="true" sz="4500">
                <a:solidFill>
                  <a:srgbClr val="000000"/>
                </a:solidFill>
                <a:latin typeface="TT Norms Bold"/>
                <a:ea typeface="TT Norms Bold"/>
                <a:cs typeface="TT Norms Bold"/>
                <a:sym typeface="TT Norms Bold"/>
              </a:rPr>
              <a:t>Data Quality Tests</a:t>
            </a:r>
          </a:p>
        </p:txBody>
      </p:sp>
      <p:sp>
        <p:nvSpPr>
          <p:cNvPr name="TextBox 19" id="19"/>
          <p:cNvSpPr txBox="true"/>
          <p:nvPr/>
        </p:nvSpPr>
        <p:spPr>
          <a:xfrm rot="0">
            <a:off x="608749" y="3368800"/>
            <a:ext cx="3494353" cy="1676400"/>
          </a:xfrm>
          <a:prstGeom prst="rect">
            <a:avLst/>
          </a:prstGeom>
        </p:spPr>
        <p:txBody>
          <a:bodyPr anchor="t" rtlCol="false" tIns="0" lIns="0" bIns="0" rIns="0">
            <a:spAutoFit/>
          </a:bodyPr>
          <a:lstStyle/>
          <a:p>
            <a:pPr algn="l" marL="971550" indent="-485775" lvl="1">
              <a:lnSpc>
                <a:spcPts val="6750"/>
              </a:lnSpc>
              <a:buFont typeface="Arial"/>
              <a:buChar char="•"/>
            </a:pPr>
            <a:r>
              <a:rPr lang="en-US" b="true" sz="4500">
                <a:solidFill>
                  <a:srgbClr val="000000"/>
                </a:solidFill>
                <a:latin typeface="TT Norms Bold"/>
                <a:ea typeface="TT Norms Bold"/>
                <a:cs typeface="TT Norms Bold"/>
                <a:sym typeface="TT Norms Bold"/>
              </a:rPr>
              <a:t>Unique</a:t>
            </a:r>
          </a:p>
          <a:p>
            <a:pPr algn="l" marL="971550" indent="-485775" lvl="1">
              <a:lnSpc>
                <a:spcPts val="6750"/>
              </a:lnSpc>
              <a:buFont typeface="Arial"/>
              <a:buChar char="•"/>
            </a:pPr>
            <a:r>
              <a:rPr lang="en-US" b="true" sz="4500">
                <a:solidFill>
                  <a:srgbClr val="000000"/>
                </a:solidFill>
                <a:latin typeface="TT Norms Bold"/>
                <a:ea typeface="TT Norms Bold"/>
                <a:cs typeface="TT Norms Bold"/>
                <a:sym typeface="TT Norms Bold"/>
              </a:rPr>
              <a:t>Not Null</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046386" y="-1141292"/>
            <a:ext cx="6980756" cy="2666469"/>
            <a:chOff x="0" y="0"/>
            <a:chExt cx="930920" cy="355587"/>
          </a:xfrm>
        </p:grpSpPr>
        <p:sp>
          <p:nvSpPr>
            <p:cNvPr name="Freeform 4" id="4"/>
            <p:cNvSpPr/>
            <p:nvPr/>
          </p:nvSpPr>
          <p:spPr>
            <a:xfrm flipH="false" flipV="false" rot="0">
              <a:off x="13093" y="0"/>
              <a:ext cx="904735" cy="355587"/>
            </a:xfrm>
            <a:custGeom>
              <a:avLst/>
              <a:gdLst/>
              <a:ahLst/>
              <a:cxnLst/>
              <a:rect r="r" b="b" t="t" l="l"/>
              <a:pathLst>
                <a:path h="355587" w="904735">
                  <a:moveTo>
                    <a:pt x="681356" y="0"/>
                  </a:moveTo>
                  <a:lnTo>
                    <a:pt x="20178" y="0"/>
                  </a:lnTo>
                  <a:cubicBezTo>
                    <a:pt x="13295" y="0"/>
                    <a:pt x="6933" y="3664"/>
                    <a:pt x="3479" y="9617"/>
                  </a:cubicBezTo>
                  <a:cubicBezTo>
                    <a:pt x="24" y="15570"/>
                    <a:pt x="0" y="22911"/>
                    <a:pt x="3415" y="28887"/>
                  </a:cubicBezTo>
                  <a:lnTo>
                    <a:pt x="173599" y="326700"/>
                  </a:lnTo>
                  <a:cubicBezTo>
                    <a:pt x="183807" y="344563"/>
                    <a:pt x="202804" y="355587"/>
                    <a:pt x="223378" y="355587"/>
                  </a:cubicBezTo>
                  <a:lnTo>
                    <a:pt x="884556" y="355587"/>
                  </a:lnTo>
                  <a:cubicBezTo>
                    <a:pt x="891438" y="355587"/>
                    <a:pt x="897801" y="351924"/>
                    <a:pt x="901255" y="345971"/>
                  </a:cubicBezTo>
                  <a:cubicBezTo>
                    <a:pt x="904710" y="340018"/>
                    <a:pt x="904734" y="332676"/>
                    <a:pt x="901319" y="326700"/>
                  </a:cubicBezTo>
                  <a:lnTo>
                    <a:pt x="731134" y="28887"/>
                  </a:lnTo>
                  <a:cubicBezTo>
                    <a:pt x="720927" y="11024"/>
                    <a:pt x="701930" y="0"/>
                    <a:pt x="681356"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5173252" y="-619886"/>
            <a:ext cx="2285297" cy="2339894"/>
          </a:xfrm>
          <a:custGeom>
            <a:avLst/>
            <a:gdLst/>
            <a:ahLst/>
            <a:cxnLst/>
            <a:rect r="r" b="b" t="t" l="l"/>
            <a:pathLst>
              <a:path h="2339894" w="2285297">
                <a:moveTo>
                  <a:pt x="0" y="0"/>
                </a:moveTo>
                <a:lnTo>
                  <a:pt x="2285297" y="0"/>
                </a:lnTo>
                <a:lnTo>
                  <a:pt x="2285297" y="2339894"/>
                </a:lnTo>
                <a:lnTo>
                  <a:pt x="0" y="2339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7491374" cy="3264050"/>
            <a:chOff x="0" y="0"/>
            <a:chExt cx="1673415" cy="312275"/>
          </a:xfrm>
        </p:grpSpPr>
        <p:sp>
          <p:nvSpPr>
            <p:cNvPr name="Freeform 8" id="8"/>
            <p:cNvSpPr/>
            <p:nvPr/>
          </p:nvSpPr>
          <p:spPr>
            <a:xfrm flipH="false" flipV="false" rot="0">
              <a:off x="6637" y="0"/>
              <a:ext cx="1660142" cy="312275"/>
            </a:xfrm>
            <a:custGeom>
              <a:avLst/>
              <a:gdLst/>
              <a:ahLst/>
              <a:cxnLst/>
              <a:rect r="r" b="b" t="t" l="l"/>
              <a:pathLst>
                <a:path h="312275" w="1660142">
                  <a:moveTo>
                    <a:pt x="212054" y="0"/>
                  </a:moveTo>
                  <a:lnTo>
                    <a:pt x="1651287" y="0"/>
                  </a:lnTo>
                  <a:cubicBezTo>
                    <a:pt x="1654369" y="0"/>
                    <a:pt x="1657203" y="1687"/>
                    <a:pt x="1658673" y="4396"/>
                  </a:cubicBezTo>
                  <a:cubicBezTo>
                    <a:pt x="1660142" y="7105"/>
                    <a:pt x="1660010" y="10401"/>
                    <a:pt x="1658329" y="12985"/>
                  </a:cubicBezTo>
                  <a:lnTo>
                    <a:pt x="1472028" y="299290"/>
                  </a:lnTo>
                  <a:cubicBezTo>
                    <a:pt x="1466757" y="307389"/>
                    <a:pt x="1457750" y="312275"/>
                    <a:pt x="1448087" y="312275"/>
                  </a:cubicBezTo>
                  <a:lnTo>
                    <a:pt x="8854" y="312275"/>
                  </a:lnTo>
                  <a:cubicBezTo>
                    <a:pt x="5773" y="312275"/>
                    <a:pt x="2938" y="310587"/>
                    <a:pt x="1469" y="307878"/>
                  </a:cubicBezTo>
                  <a:cubicBezTo>
                    <a:pt x="0" y="305169"/>
                    <a:pt x="131" y="301873"/>
                    <a:pt x="1812" y="299290"/>
                  </a:cubicBezTo>
                  <a:lnTo>
                    <a:pt x="188114" y="12985"/>
                  </a:lnTo>
                  <a:cubicBezTo>
                    <a:pt x="193384" y="4885"/>
                    <a:pt x="202392" y="0"/>
                    <a:pt x="212054"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5043" y="1619264"/>
            <a:ext cx="18373043" cy="8715573"/>
          </a:xfrm>
          <a:custGeom>
            <a:avLst/>
            <a:gdLst/>
            <a:ahLst/>
            <a:cxnLst/>
            <a:rect r="r" b="b" t="t" l="l"/>
            <a:pathLst>
              <a:path h="8715573" w="18373043">
                <a:moveTo>
                  <a:pt x="0" y="0"/>
                </a:moveTo>
                <a:lnTo>
                  <a:pt x="18373043" y="0"/>
                </a:lnTo>
                <a:lnTo>
                  <a:pt x="18373043" y="8715573"/>
                </a:lnTo>
                <a:lnTo>
                  <a:pt x="0" y="8715573"/>
                </a:lnTo>
                <a:lnTo>
                  <a:pt x="0" y="0"/>
                </a:lnTo>
                <a:close/>
              </a:path>
            </a:pathLst>
          </a:custGeom>
          <a:blipFill>
            <a:blip r:embed="rId11"/>
            <a:stretch>
              <a:fillRect l="0" t="-9289" r="0" b="-9289"/>
            </a:stretch>
          </a:blipFill>
        </p:spPr>
      </p:sp>
      <p:sp>
        <p:nvSpPr>
          <p:cNvPr name="TextBox 14" id="14"/>
          <p:cNvSpPr txBox="true"/>
          <p:nvPr/>
        </p:nvSpPr>
        <p:spPr>
          <a:xfrm rot="0">
            <a:off x="36797" y="86511"/>
            <a:ext cx="1271097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LendingClub Concept</a:t>
            </a:r>
          </a:p>
        </p:txBody>
      </p:sp>
    </p:spTree>
  </p:cSld>
  <p:clrMapOvr>
    <a:masterClrMapping/>
  </p:clrMapOvr>
  <p:transition spd="slow">
    <p:cover dir="l"/>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618262" y="1972560"/>
            <a:ext cx="5843617" cy="8060604"/>
          </a:xfrm>
          <a:custGeom>
            <a:avLst/>
            <a:gdLst/>
            <a:ahLst/>
            <a:cxnLst/>
            <a:rect r="r" b="b" t="t" l="l"/>
            <a:pathLst>
              <a:path h="8060604" w="5843617">
                <a:moveTo>
                  <a:pt x="0" y="0"/>
                </a:moveTo>
                <a:lnTo>
                  <a:pt x="5843617" y="0"/>
                </a:lnTo>
                <a:lnTo>
                  <a:pt x="5843617" y="8060604"/>
                </a:lnTo>
                <a:lnTo>
                  <a:pt x="0" y="8060604"/>
                </a:lnTo>
                <a:lnTo>
                  <a:pt x="0" y="0"/>
                </a:lnTo>
                <a:close/>
              </a:path>
            </a:pathLst>
          </a:custGeom>
          <a:blipFill>
            <a:blip r:embed="rId11"/>
            <a:stretch>
              <a:fillRect l="0" t="0" r="0" b="0"/>
            </a:stretch>
          </a:blipFill>
        </p:spPr>
      </p:sp>
      <p:sp>
        <p:nvSpPr>
          <p:cNvPr name="Freeform 14" id="14"/>
          <p:cNvSpPr/>
          <p:nvPr/>
        </p:nvSpPr>
        <p:spPr>
          <a:xfrm flipH="false" flipV="false" rot="0">
            <a:off x="11926251" y="1972560"/>
            <a:ext cx="5865583" cy="8060604"/>
          </a:xfrm>
          <a:custGeom>
            <a:avLst/>
            <a:gdLst/>
            <a:ahLst/>
            <a:cxnLst/>
            <a:rect r="r" b="b" t="t" l="l"/>
            <a:pathLst>
              <a:path h="8060604" w="5865583">
                <a:moveTo>
                  <a:pt x="0" y="0"/>
                </a:moveTo>
                <a:lnTo>
                  <a:pt x="5865583" y="0"/>
                </a:lnTo>
                <a:lnTo>
                  <a:pt x="5865583" y="8060604"/>
                </a:lnTo>
                <a:lnTo>
                  <a:pt x="0" y="8060604"/>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6" id="16"/>
          <p:cNvSpPr txBox="true"/>
          <p:nvPr/>
        </p:nvSpPr>
        <p:spPr>
          <a:xfrm rot="0">
            <a:off x="-387376" y="3490900"/>
            <a:ext cx="6005638" cy="1676400"/>
          </a:xfrm>
          <a:prstGeom prst="rect">
            <a:avLst/>
          </a:prstGeom>
        </p:spPr>
        <p:txBody>
          <a:bodyPr anchor="t" rtlCol="false" tIns="0" lIns="0" bIns="0" rIns="0">
            <a:spAutoFit/>
          </a:bodyPr>
          <a:lstStyle/>
          <a:p>
            <a:pPr algn="ctr" marL="971550" indent="-485775" lvl="1">
              <a:lnSpc>
                <a:spcPts val="6750"/>
              </a:lnSpc>
              <a:buFont typeface="Arial"/>
              <a:buChar char="•"/>
            </a:pPr>
            <a:r>
              <a:rPr lang="en-US" b="true" sz="4500">
                <a:solidFill>
                  <a:srgbClr val="000000"/>
                </a:solidFill>
                <a:latin typeface="TT Norms Bold"/>
                <a:ea typeface="TT Norms Bold"/>
                <a:cs typeface="TT Norms Bold"/>
                <a:sym typeface="TT Norms Bold"/>
              </a:rPr>
              <a:t>Refe</a:t>
            </a:r>
            <a:r>
              <a:rPr lang="en-US" b="true" sz="4500">
                <a:solidFill>
                  <a:srgbClr val="000000"/>
                </a:solidFill>
                <a:latin typeface="TT Norms Bold"/>
                <a:ea typeface="TT Norms Bold"/>
                <a:cs typeface="TT Norms Bold"/>
                <a:sym typeface="TT Norms Bold"/>
              </a:rPr>
              <a:t>rential Integrity</a:t>
            </a:r>
          </a:p>
        </p:txBody>
      </p:sp>
    </p:spTree>
  </p:cSld>
  <p:clrMapOvr>
    <a:masterClrMapping/>
  </p:clrMapOvr>
  <p:transition spd="slow">
    <p:cover dir="l"/>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969032" y="1769855"/>
            <a:ext cx="13588468" cy="8356440"/>
          </a:xfrm>
          <a:custGeom>
            <a:avLst/>
            <a:gdLst/>
            <a:ahLst/>
            <a:cxnLst/>
            <a:rect r="r" b="b" t="t" l="l"/>
            <a:pathLst>
              <a:path h="8356440" w="13588468">
                <a:moveTo>
                  <a:pt x="0" y="0"/>
                </a:moveTo>
                <a:lnTo>
                  <a:pt x="13588468" y="0"/>
                </a:lnTo>
                <a:lnTo>
                  <a:pt x="13588468" y="8356439"/>
                </a:lnTo>
                <a:lnTo>
                  <a:pt x="0" y="8356439"/>
                </a:lnTo>
                <a:lnTo>
                  <a:pt x="0" y="0"/>
                </a:lnTo>
                <a:close/>
              </a:path>
            </a:pathLst>
          </a:custGeom>
          <a:blipFill>
            <a:blip r:embed="rId11"/>
            <a:stretch>
              <a:fillRect l="0" t="0" r="-4898"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367643" y="1769855"/>
            <a:ext cx="4603636" cy="9207272"/>
          </a:xfrm>
          <a:custGeom>
            <a:avLst/>
            <a:gdLst/>
            <a:ahLst/>
            <a:cxnLst/>
            <a:rect r="r" b="b" t="t" l="l"/>
            <a:pathLst>
              <a:path h="9207272" w="4603636">
                <a:moveTo>
                  <a:pt x="0" y="0"/>
                </a:moveTo>
                <a:lnTo>
                  <a:pt x="4603635" y="0"/>
                </a:lnTo>
                <a:lnTo>
                  <a:pt x="4603635" y="9207271"/>
                </a:lnTo>
                <a:lnTo>
                  <a:pt x="0" y="9207271"/>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255113" y="1769855"/>
            <a:ext cx="15032887" cy="8098968"/>
          </a:xfrm>
          <a:custGeom>
            <a:avLst/>
            <a:gdLst/>
            <a:ahLst/>
            <a:cxnLst/>
            <a:rect r="r" b="b" t="t" l="l"/>
            <a:pathLst>
              <a:path h="8098968" w="15032887">
                <a:moveTo>
                  <a:pt x="0" y="0"/>
                </a:moveTo>
                <a:lnTo>
                  <a:pt x="15032887" y="0"/>
                </a:lnTo>
                <a:lnTo>
                  <a:pt x="15032887" y="8098967"/>
                </a:lnTo>
                <a:lnTo>
                  <a:pt x="0" y="8098967"/>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
        <p:nvSpPr>
          <p:cNvPr name="TextBox 15" id="15"/>
          <p:cNvSpPr txBox="true"/>
          <p:nvPr/>
        </p:nvSpPr>
        <p:spPr>
          <a:xfrm rot="0">
            <a:off x="0" y="3041694"/>
            <a:ext cx="3255113" cy="1261109"/>
          </a:xfrm>
          <a:prstGeom prst="rect">
            <a:avLst/>
          </a:prstGeom>
        </p:spPr>
        <p:txBody>
          <a:bodyPr anchor="t" rtlCol="false" tIns="0" lIns="0" bIns="0" rIns="0">
            <a:spAutoFit/>
          </a:bodyPr>
          <a:lstStyle/>
          <a:p>
            <a:pPr algn="ctr">
              <a:lnSpc>
                <a:spcPts val="5100"/>
              </a:lnSpc>
              <a:spcBef>
                <a:spcPct val="0"/>
              </a:spcBef>
            </a:pPr>
            <a:r>
              <a:rPr lang="en-US" b="true" sz="3400">
                <a:solidFill>
                  <a:srgbClr val="000000"/>
                </a:solidFill>
                <a:latin typeface="TT Norms Bold"/>
                <a:ea typeface="TT Norms Bold"/>
                <a:cs typeface="TT Norms Bold"/>
                <a:sym typeface="TT Norms Bold"/>
              </a:rPr>
              <a:t>dbt D</a:t>
            </a:r>
            <a:r>
              <a:rPr lang="en-US" b="true" sz="3400">
                <a:solidFill>
                  <a:srgbClr val="000000"/>
                </a:solidFill>
                <a:latin typeface="TT Norms Bold"/>
                <a:ea typeface="TT Norms Bold"/>
                <a:cs typeface="TT Norms Bold"/>
                <a:sym typeface="TT Norms Bold"/>
              </a:rPr>
              <a:t>ocumentation</a:t>
            </a:r>
          </a:p>
        </p:txBody>
      </p:sp>
    </p:spTree>
  </p:cSld>
  <p:clrMapOvr>
    <a:masterClrMapping/>
  </p:clrMapOvr>
  <p:transition spd="slow">
    <p:cover dir="l"/>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769855"/>
            <a:ext cx="2903503" cy="8340443"/>
          </a:xfrm>
          <a:custGeom>
            <a:avLst/>
            <a:gdLst/>
            <a:ahLst/>
            <a:cxnLst/>
            <a:rect r="r" b="b" t="t" l="l"/>
            <a:pathLst>
              <a:path h="8340443" w="2903503">
                <a:moveTo>
                  <a:pt x="0" y="0"/>
                </a:moveTo>
                <a:lnTo>
                  <a:pt x="2903503" y="0"/>
                </a:lnTo>
                <a:lnTo>
                  <a:pt x="2903503" y="8340443"/>
                </a:lnTo>
                <a:lnTo>
                  <a:pt x="0" y="8340443"/>
                </a:lnTo>
                <a:lnTo>
                  <a:pt x="0" y="0"/>
                </a:lnTo>
                <a:close/>
              </a:path>
            </a:pathLst>
          </a:custGeom>
          <a:blipFill>
            <a:blip r:embed="rId11"/>
            <a:stretch>
              <a:fillRect l="0" t="0" r="-47217" b="0"/>
            </a:stretch>
          </a:blipFill>
        </p:spPr>
      </p:sp>
      <p:sp>
        <p:nvSpPr>
          <p:cNvPr name="Freeform 14" id="14"/>
          <p:cNvSpPr/>
          <p:nvPr/>
        </p:nvSpPr>
        <p:spPr>
          <a:xfrm flipH="false" flipV="false" rot="0">
            <a:off x="14331945" y="1851278"/>
            <a:ext cx="3956055" cy="8259019"/>
          </a:xfrm>
          <a:custGeom>
            <a:avLst/>
            <a:gdLst/>
            <a:ahLst/>
            <a:cxnLst/>
            <a:rect r="r" b="b" t="t" l="l"/>
            <a:pathLst>
              <a:path h="8259019" w="3956055">
                <a:moveTo>
                  <a:pt x="0" y="0"/>
                </a:moveTo>
                <a:lnTo>
                  <a:pt x="3956055" y="0"/>
                </a:lnTo>
                <a:lnTo>
                  <a:pt x="3956055" y="8259020"/>
                </a:lnTo>
                <a:lnTo>
                  <a:pt x="0" y="8259020"/>
                </a:lnTo>
                <a:lnTo>
                  <a:pt x="0" y="0"/>
                </a:lnTo>
                <a:close/>
              </a:path>
            </a:pathLst>
          </a:custGeom>
          <a:blipFill>
            <a:blip r:embed="rId12"/>
            <a:stretch>
              <a:fillRect l="-4279" t="0" r="-4279" b="0"/>
            </a:stretch>
          </a:blipFill>
        </p:spPr>
      </p:sp>
      <p:sp>
        <p:nvSpPr>
          <p:cNvPr name="Freeform 15" id="15"/>
          <p:cNvSpPr/>
          <p:nvPr/>
        </p:nvSpPr>
        <p:spPr>
          <a:xfrm flipH="false" flipV="false" rot="0">
            <a:off x="2903503" y="3452817"/>
            <a:ext cx="11393673" cy="5055942"/>
          </a:xfrm>
          <a:custGeom>
            <a:avLst/>
            <a:gdLst/>
            <a:ahLst/>
            <a:cxnLst/>
            <a:rect r="r" b="b" t="t" l="l"/>
            <a:pathLst>
              <a:path h="5055942" w="11393673">
                <a:moveTo>
                  <a:pt x="0" y="0"/>
                </a:moveTo>
                <a:lnTo>
                  <a:pt x="11393673" y="0"/>
                </a:lnTo>
                <a:lnTo>
                  <a:pt x="11393673" y="5055942"/>
                </a:lnTo>
                <a:lnTo>
                  <a:pt x="0" y="5055942"/>
                </a:lnTo>
                <a:lnTo>
                  <a:pt x="0" y="0"/>
                </a:lnTo>
                <a:close/>
              </a:path>
            </a:pathLst>
          </a:custGeom>
          <a:blipFill>
            <a:blip r:embed="rId13"/>
            <a:stretch>
              <a:fillRect l="0" t="0" r="0" b="0"/>
            </a:stretch>
          </a:blipFill>
        </p:spPr>
      </p:sp>
      <p:sp>
        <p:nvSpPr>
          <p:cNvPr name="TextBox 16" id="16"/>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TRANSFORMATION</a:t>
            </a:r>
          </a:p>
        </p:txBody>
      </p:sp>
    </p:spTree>
  </p:cSld>
  <p:clrMapOvr>
    <a:masterClrMapping/>
  </p:clrMapOvr>
  <p:transition spd="slow">
    <p:cover dir="l"/>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084148" y="4186337"/>
            <a:ext cx="14978367" cy="1981002"/>
          </a:xfrm>
          <a:prstGeom prst="rect">
            <a:avLst/>
          </a:prstGeom>
        </p:spPr>
        <p:txBody>
          <a:bodyPr anchor="t" rtlCol="false" tIns="0" lIns="0" bIns="0" rIns="0">
            <a:spAutoFit/>
          </a:bodyPr>
          <a:lstStyle/>
          <a:p>
            <a:pPr algn="l">
              <a:lnSpc>
                <a:spcPts val="15489"/>
              </a:lnSpc>
            </a:pPr>
            <a:r>
              <a:rPr lang="en-US" sz="13468" b="true">
                <a:solidFill>
                  <a:srgbClr val="23403D"/>
                </a:solidFill>
                <a:latin typeface="TT Norms Bold"/>
                <a:ea typeface="TT Norms Bold"/>
                <a:cs typeface="TT Norms Bold"/>
                <a:sym typeface="TT Norms Bold"/>
              </a:rPr>
              <a:t>SCHEDULING</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515128" y="1769855"/>
            <a:ext cx="3000718" cy="1346473"/>
          </a:xfrm>
          <a:custGeom>
            <a:avLst/>
            <a:gdLst/>
            <a:ahLst/>
            <a:cxnLst/>
            <a:rect r="r" b="b" t="t" l="l"/>
            <a:pathLst>
              <a:path h="1346473" w="3000718">
                <a:moveTo>
                  <a:pt x="0" y="0"/>
                </a:moveTo>
                <a:lnTo>
                  <a:pt x="3000719" y="0"/>
                </a:lnTo>
                <a:lnTo>
                  <a:pt x="3000719" y="1346472"/>
                </a:lnTo>
                <a:lnTo>
                  <a:pt x="0" y="1346472"/>
                </a:lnTo>
                <a:lnTo>
                  <a:pt x="0" y="0"/>
                </a:lnTo>
                <a:close/>
              </a:path>
            </a:pathLst>
          </a:custGeom>
          <a:blipFill>
            <a:blip r:embed="rId11"/>
            <a:stretch>
              <a:fillRect l="0" t="-62002" r="0" b="-60854"/>
            </a:stretch>
          </a:blipFill>
        </p:spPr>
      </p:sp>
      <p:sp>
        <p:nvSpPr>
          <p:cNvPr name="Freeform 14" id="14"/>
          <p:cNvSpPr/>
          <p:nvPr/>
        </p:nvSpPr>
        <p:spPr>
          <a:xfrm flipH="false" flipV="false" rot="0">
            <a:off x="2810810" y="3116327"/>
            <a:ext cx="12326500" cy="7257227"/>
          </a:xfrm>
          <a:custGeom>
            <a:avLst/>
            <a:gdLst/>
            <a:ahLst/>
            <a:cxnLst/>
            <a:rect r="r" b="b" t="t" l="l"/>
            <a:pathLst>
              <a:path h="7257227" w="12326500">
                <a:moveTo>
                  <a:pt x="0" y="0"/>
                </a:moveTo>
                <a:lnTo>
                  <a:pt x="12326500" y="0"/>
                </a:lnTo>
                <a:lnTo>
                  <a:pt x="12326500" y="7257227"/>
                </a:lnTo>
                <a:lnTo>
                  <a:pt x="0" y="7257227"/>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SCHEDULING</a:t>
            </a:r>
          </a:p>
        </p:txBody>
      </p:sp>
      <p:sp>
        <p:nvSpPr>
          <p:cNvPr name="TextBox 16" id="16"/>
          <p:cNvSpPr txBox="true"/>
          <p:nvPr/>
        </p:nvSpPr>
        <p:spPr>
          <a:xfrm rot="0">
            <a:off x="362767" y="1889381"/>
            <a:ext cx="4896087" cy="819150"/>
          </a:xfrm>
          <a:prstGeom prst="rect">
            <a:avLst/>
          </a:prstGeom>
        </p:spPr>
        <p:txBody>
          <a:bodyPr anchor="t" rtlCol="false" tIns="0" lIns="0" bIns="0" rIns="0">
            <a:spAutoFit/>
          </a:bodyPr>
          <a:lstStyle/>
          <a:p>
            <a:pPr algn="ctr">
              <a:lnSpc>
                <a:spcPts val="6750"/>
              </a:lnSpc>
              <a:spcBef>
                <a:spcPct val="0"/>
              </a:spcBef>
            </a:pPr>
            <a:r>
              <a:rPr lang="en-US" b="true" sz="4500">
                <a:solidFill>
                  <a:srgbClr val="000000"/>
                </a:solidFill>
                <a:latin typeface="TT Norms Bold"/>
                <a:ea typeface="TT Norms Bold"/>
                <a:cs typeface="TT Norms Bold"/>
                <a:sym typeface="TT Norms Bold"/>
              </a:rPr>
              <a:t>Airflow with dbt</a:t>
            </a:r>
          </a:p>
        </p:txBody>
      </p:sp>
    </p:spTree>
  </p:cSld>
  <p:clrMapOvr>
    <a:masterClrMapping/>
  </p:clrMapOvr>
  <p:transition spd="slow">
    <p:cover dir="l"/>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695051" y="1985467"/>
            <a:ext cx="12399347" cy="7998543"/>
          </a:xfrm>
          <a:custGeom>
            <a:avLst/>
            <a:gdLst/>
            <a:ahLst/>
            <a:cxnLst/>
            <a:rect r="r" b="b" t="t" l="l"/>
            <a:pathLst>
              <a:path h="7998543" w="12399347">
                <a:moveTo>
                  <a:pt x="0" y="0"/>
                </a:moveTo>
                <a:lnTo>
                  <a:pt x="12399347" y="0"/>
                </a:lnTo>
                <a:lnTo>
                  <a:pt x="12399347" y="7998543"/>
                </a:lnTo>
                <a:lnTo>
                  <a:pt x="0" y="7998543"/>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SCHEDULING</a:t>
            </a:r>
          </a:p>
        </p:txBody>
      </p:sp>
    </p:spTree>
  </p:cSld>
  <p:clrMapOvr>
    <a:masterClrMapping/>
  </p:clrMapOvr>
  <p:transition spd="slow">
    <p:cover dir="l"/>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267904" y="1769855"/>
            <a:ext cx="15752192" cy="8368352"/>
          </a:xfrm>
          <a:custGeom>
            <a:avLst/>
            <a:gdLst/>
            <a:ahLst/>
            <a:cxnLst/>
            <a:rect r="r" b="b" t="t" l="l"/>
            <a:pathLst>
              <a:path h="8368352" w="15752192">
                <a:moveTo>
                  <a:pt x="0" y="0"/>
                </a:moveTo>
                <a:lnTo>
                  <a:pt x="15752192" y="0"/>
                </a:lnTo>
                <a:lnTo>
                  <a:pt x="15752192" y="8368352"/>
                </a:lnTo>
                <a:lnTo>
                  <a:pt x="0" y="8368352"/>
                </a:lnTo>
                <a:lnTo>
                  <a:pt x="0" y="0"/>
                </a:lnTo>
                <a:close/>
              </a:path>
            </a:pathLst>
          </a:custGeom>
          <a:blipFill>
            <a:blip r:embed="rId11"/>
            <a:stretch>
              <a:fillRect l="0" t="0" r="0" b="0"/>
            </a:stretch>
          </a:blipFill>
        </p:spPr>
      </p:sp>
      <p:sp>
        <p:nvSpPr>
          <p:cNvPr name="TextBox 14" id="14"/>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SCHEDULING</a:t>
            </a:r>
          </a:p>
        </p:txBody>
      </p:sp>
    </p:spTree>
  </p:cSld>
  <p:clrMapOvr>
    <a:masterClrMapping/>
  </p:clrMapOvr>
  <p:transition spd="slow">
    <p:cover dir="l"/>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8700" y="1821276"/>
            <a:ext cx="15763285" cy="2177428"/>
          </a:xfrm>
          <a:custGeom>
            <a:avLst/>
            <a:gdLst/>
            <a:ahLst/>
            <a:cxnLst/>
            <a:rect r="r" b="b" t="t" l="l"/>
            <a:pathLst>
              <a:path h="2177428" w="15763285">
                <a:moveTo>
                  <a:pt x="0" y="0"/>
                </a:moveTo>
                <a:lnTo>
                  <a:pt x="15763285" y="0"/>
                </a:lnTo>
                <a:lnTo>
                  <a:pt x="15763285" y="2177428"/>
                </a:lnTo>
                <a:lnTo>
                  <a:pt x="0" y="2177428"/>
                </a:lnTo>
                <a:lnTo>
                  <a:pt x="0" y="0"/>
                </a:lnTo>
                <a:close/>
              </a:path>
            </a:pathLst>
          </a:custGeom>
          <a:blipFill>
            <a:blip r:embed="rId11"/>
            <a:stretch>
              <a:fillRect l="-13330" t="-92909" r="-25870" b="-64063"/>
            </a:stretch>
          </a:blipFill>
        </p:spPr>
      </p:sp>
      <p:sp>
        <p:nvSpPr>
          <p:cNvPr name="Freeform 14" id="14"/>
          <p:cNvSpPr/>
          <p:nvPr/>
        </p:nvSpPr>
        <p:spPr>
          <a:xfrm flipH="false" flipV="false" rot="0">
            <a:off x="1903884" y="4046329"/>
            <a:ext cx="14012917" cy="6288296"/>
          </a:xfrm>
          <a:custGeom>
            <a:avLst/>
            <a:gdLst/>
            <a:ahLst/>
            <a:cxnLst/>
            <a:rect r="r" b="b" t="t" l="l"/>
            <a:pathLst>
              <a:path h="6288296" w="14012917">
                <a:moveTo>
                  <a:pt x="0" y="0"/>
                </a:moveTo>
                <a:lnTo>
                  <a:pt x="14012917" y="0"/>
                </a:lnTo>
                <a:lnTo>
                  <a:pt x="14012917" y="6288296"/>
                </a:lnTo>
                <a:lnTo>
                  <a:pt x="0" y="6288296"/>
                </a:lnTo>
                <a:lnTo>
                  <a:pt x="0" y="0"/>
                </a:lnTo>
                <a:close/>
              </a:path>
            </a:pathLst>
          </a:custGeom>
          <a:blipFill>
            <a:blip r:embed="rId12"/>
            <a:stretch>
              <a:fillRect l="0" t="0" r="0" b="0"/>
            </a:stretch>
          </a:blipFill>
        </p:spPr>
      </p:sp>
      <p:sp>
        <p:nvSpPr>
          <p:cNvPr name="TextBox 15" id="15"/>
          <p:cNvSpPr txBox="true"/>
          <p:nvPr/>
        </p:nvSpPr>
        <p:spPr>
          <a:xfrm rot="0">
            <a:off x="1174750" y="314571"/>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SCHEDULING</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046386" y="-1141292"/>
            <a:ext cx="6980756" cy="2666469"/>
            <a:chOff x="0" y="0"/>
            <a:chExt cx="930920" cy="355587"/>
          </a:xfrm>
        </p:grpSpPr>
        <p:sp>
          <p:nvSpPr>
            <p:cNvPr name="Freeform 4" id="4"/>
            <p:cNvSpPr/>
            <p:nvPr/>
          </p:nvSpPr>
          <p:spPr>
            <a:xfrm flipH="false" flipV="false" rot="0">
              <a:off x="13093" y="0"/>
              <a:ext cx="904735" cy="355587"/>
            </a:xfrm>
            <a:custGeom>
              <a:avLst/>
              <a:gdLst/>
              <a:ahLst/>
              <a:cxnLst/>
              <a:rect r="r" b="b" t="t" l="l"/>
              <a:pathLst>
                <a:path h="355587" w="904735">
                  <a:moveTo>
                    <a:pt x="681356" y="0"/>
                  </a:moveTo>
                  <a:lnTo>
                    <a:pt x="20178" y="0"/>
                  </a:lnTo>
                  <a:cubicBezTo>
                    <a:pt x="13295" y="0"/>
                    <a:pt x="6933" y="3664"/>
                    <a:pt x="3479" y="9617"/>
                  </a:cubicBezTo>
                  <a:cubicBezTo>
                    <a:pt x="24" y="15570"/>
                    <a:pt x="0" y="22911"/>
                    <a:pt x="3415" y="28887"/>
                  </a:cubicBezTo>
                  <a:lnTo>
                    <a:pt x="173599" y="326700"/>
                  </a:lnTo>
                  <a:cubicBezTo>
                    <a:pt x="183807" y="344563"/>
                    <a:pt x="202804" y="355587"/>
                    <a:pt x="223378" y="355587"/>
                  </a:cubicBezTo>
                  <a:lnTo>
                    <a:pt x="884556" y="355587"/>
                  </a:lnTo>
                  <a:cubicBezTo>
                    <a:pt x="891438" y="355587"/>
                    <a:pt x="897801" y="351924"/>
                    <a:pt x="901255" y="345971"/>
                  </a:cubicBezTo>
                  <a:cubicBezTo>
                    <a:pt x="904710" y="340018"/>
                    <a:pt x="904734" y="332676"/>
                    <a:pt x="901319" y="326700"/>
                  </a:cubicBezTo>
                  <a:lnTo>
                    <a:pt x="731134" y="28887"/>
                  </a:lnTo>
                  <a:cubicBezTo>
                    <a:pt x="720927" y="11024"/>
                    <a:pt x="701930" y="0"/>
                    <a:pt x="681356"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5173252" y="-619886"/>
            <a:ext cx="2285297" cy="2339894"/>
          </a:xfrm>
          <a:custGeom>
            <a:avLst/>
            <a:gdLst/>
            <a:ahLst/>
            <a:cxnLst/>
            <a:rect r="r" b="b" t="t" l="l"/>
            <a:pathLst>
              <a:path h="2339894" w="2285297">
                <a:moveTo>
                  <a:pt x="0" y="0"/>
                </a:moveTo>
                <a:lnTo>
                  <a:pt x="2285297" y="0"/>
                </a:lnTo>
                <a:lnTo>
                  <a:pt x="2285297" y="2339894"/>
                </a:lnTo>
                <a:lnTo>
                  <a:pt x="0" y="2339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7491374" cy="3264050"/>
            <a:chOff x="0" y="0"/>
            <a:chExt cx="1673415" cy="312275"/>
          </a:xfrm>
        </p:grpSpPr>
        <p:sp>
          <p:nvSpPr>
            <p:cNvPr name="Freeform 8" id="8"/>
            <p:cNvSpPr/>
            <p:nvPr/>
          </p:nvSpPr>
          <p:spPr>
            <a:xfrm flipH="false" flipV="false" rot="0">
              <a:off x="6637" y="0"/>
              <a:ext cx="1660142" cy="312275"/>
            </a:xfrm>
            <a:custGeom>
              <a:avLst/>
              <a:gdLst/>
              <a:ahLst/>
              <a:cxnLst/>
              <a:rect r="r" b="b" t="t" l="l"/>
              <a:pathLst>
                <a:path h="312275" w="1660142">
                  <a:moveTo>
                    <a:pt x="212054" y="0"/>
                  </a:moveTo>
                  <a:lnTo>
                    <a:pt x="1651287" y="0"/>
                  </a:lnTo>
                  <a:cubicBezTo>
                    <a:pt x="1654369" y="0"/>
                    <a:pt x="1657203" y="1687"/>
                    <a:pt x="1658673" y="4396"/>
                  </a:cubicBezTo>
                  <a:cubicBezTo>
                    <a:pt x="1660142" y="7105"/>
                    <a:pt x="1660010" y="10401"/>
                    <a:pt x="1658329" y="12985"/>
                  </a:cubicBezTo>
                  <a:lnTo>
                    <a:pt x="1472028" y="299290"/>
                  </a:lnTo>
                  <a:cubicBezTo>
                    <a:pt x="1466757" y="307389"/>
                    <a:pt x="1457750" y="312275"/>
                    <a:pt x="1448087" y="312275"/>
                  </a:cubicBezTo>
                  <a:lnTo>
                    <a:pt x="8854" y="312275"/>
                  </a:lnTo>
                  <a:cubicBezTo>
                    <a:pt x="5773" y="312275"/>
                    <a:pt x="2938" y="310587"/>
                    <a:pt x="1469" y="307878"/>
                  </a:cubicBezTo>
                  <a:cubicBezTo>
                    <a:pt x="0" y="305169"/>
                    <a:pt x="131" y="301873"/>
                    <a:pt x="1812" y="299290"/>
                  </a:cubicBezTo>
                  <a:lnTo>
                    <a:pt x="188114" y="12985"/>
                  </a:lnTo>
                  <a:cubicBezTo>
                    <a:pt x="193384" y="4885"/>
                    <a:pt x="202392" y="0"/>
                    <a:pt x="212054"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41051" y="3454509"/>
            <a:ext cx="8340695" cy="3377981"/>
          </a:xfrm>
          <a:custGeom>
            <a:avLst/>
            <a:gdLst/>
            <a:ahLst/>
            <a:cxnLst/>
            <a:rect r="r" b="b" t="t" l="l"/>
            <a:pathLst>
              <a:path h="3377981" w="8340695">
                <a:moveTo>
                  <a:pt x="0" y="0"/>
                </a:moveTo>
                <a:lnTo>
                  <a:pt x="8340695" y="0"/>
                </a:lnTo>
                <a:lnTo>
                  <a:pt x="8340695" y="3377982"/>
                </a:lnTo>
                <a:lnTo>
                  <a:pt x="0" y="33779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6797" y="86511"/>
            <a:ext cx="12710978" cy="955609"/>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LendingClub Boom Reasons</a:t>
            </a:r>
          </a:p>
        </p:txBody>
      </p:sp>
      <p:sp>
        <p:nvSpPr>
          <p:cNvPr name="TextBox 15" id="15"/>
          <p:cNvSpPr txBox="true"/>
          <p:nvPr/>
        </p:nvSpPr>
        <p:spPr>
          <a:xfrm rot="0">
            <a:off x="322547" y="4511449"/>
            <a:ext cx="8442335" cy="1206952"/>
          </a:xfrm>
          <a:prstGeom prst="rect">
            <a:avLst/>
          </a:prstGeom>
        </p:spPr>
        <p:txBody>
          <a:bodyPr anchor="t" rtlCol="false" tIns="0" lIns="0" bIns="0" rIns="0">
            <a:spAutoFit/>
          </a:bodyPr>
          <a:lstStyle/>
          <a:p>
            <a:pPr algn="l">
              <a:lnSpc>
                <a:spcPts val="4875"/>
              </a:lnSpc>
            </a:pPr>
            <a:r>
              <a:rPr lang="en-US" b="true" sz="3482" spc="17">
                <a:solidFill>
                  <a:srgbClr val="23403D"/>
                </a:solidFill>
                <a:latin typeface="TT Norms Bold"/>
                <a:ea typeface="TT Norms Bold"/>
                <a:cs typeface="TT Norms Bold"/>
                <a:sym typeface="TT Norms Bold"/>
              </a:rPr>
              <a:t>Investors can cash out their money by selling their loan to another investor. </a:t>
            </a:r>
          </a:p>
        </p:txBody>
      </p:sp>
    </p:spTree>
  </p:cSld>
  <p:clrMapOvr>
    <a:masterClrMapping/>
  </p:clrMapOvr>
  <p:transition spd="slow">
    <p:cover dir="l"/>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436348" y="3549859"/>
            <a:ext cx="16425563" cy="6344374"/>
          </a:xfrm>
          <a:custGeom>
            <a:avLst/>
            <a:gdLst/>
            <a:ahLst/>
            <a:cxnLst/>
            <a:rect r="r" b="b" t="t" l="l"/>
            <a:pathLst>
              <a:path h="6344374" w="16425563">
                <a:moveTo>
                  <a:pt x="0" y="0"/>
                </a:moveTo>
                <a:lnTo>
                  <a:pt x="16425563" y="0"/>
                </a:lnTo>
                <a:lnTo>
                  <a:pt x="16425563" y="6344374"/>
                </a:lnTo>
                <a:lnTo>
                  <a:pt x="0" y="6344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801522" y="-1114950"/>
            <a:ext cx="7335291" cy="2801892"/>
            <a:chOff x="0" y="0"/>
            <a:chExt cx="930920" cy="355587"/>
          </a:xfrm>
        </p:grpSpPr>
        <p:sp>
          <p:nvSpPr>
            <p:cNvPr name="Freeform 5" id="5"/>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6" id="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22215" y="-1659968"/>
            <a:ext cx="18379715" cy="3888558"/>
            <a:chOff x="0" y="0"/>
            <a:chExt cx="1673415" cy="354041"/>
          </a:xfrm>
        </p:grpSpPr>
        <p:sp>
          <p:nvSpPr>
            <p:cNvPr name="Freeform 9" id="9"/>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10" id="10"/>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38071" y="378066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1738071" y="2945170"/>
            <a:ext cx="1670990" cy="167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6" id="16"/>
          <p:cNvSpPr/>
          <p:nvPr/>
        </p:nvSpPr>
        <p:spPr>
          <a:xfrm flipH="false" flipV="false" rot="0">
            <a:off x="2079161" y="3354240"/>
            <a:ext cx="988811" cy="852849"/>
          </a:xfrm>
          <a:custGeom>
            <a:avLst/>
            <a:gdLst/>
            <a:ahLst/>
            <a:cxnLst/>
            <a:rect r="r" b="b" t="t" l="l"/>
            <a:pathLst>
              <a:path h="852849" w="988811">
                <a:moveTo>
                  <a:pt x="0" y="0"/>
                </a:moveTo>
                <a:lnTo>
                  <a:pt x="988811" y="0"/>
                </a:lnTo>
                <a:lnTo>
                  <a:pt x="988811" y="852849"/>
                </a:lnTo>
                <a:lnTo>
                  <a:pt x="0" y="852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6007962" y="4385354"/>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6007962" y="3549859"/>
            <a:ext cx="1670990" cy="1670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10618942" y="3652225"/>
            <a:ext cx="1670990" cy="1209379"/>
          </a:xfrm>
          <a:custGeom>
            <a:avLst/>
            <a:gdLst/>
            <a:ahLst/>
            <a:cxnLst/>
            <a:rect r="r" b="b" t="t" l="l"/>
            <a:pathLst>
              <a:path h="1209379" w="1670990">
                <a:moveTo>
                  <a:pt x="0" y="0"/>
                </a:moveTo>
                <a:lnTo>
                  <a:pt x="1670990" y="0"/>
                </a:lnTo>
                <a:lnTo>
                  <a:pt x="1670990"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10618942" y="2816730"/>
            <a:ext cx="1670990" cy="16709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5" id="25"/>
          <p:cNvSpPr/>
          <p:nvPr/>
        </p:nvSpPr>
        <p:spPr>
          <a:xfrm flipH="false" flipV="false" rot="0">
            <a:off x="14614032" y="2699725"/>
            <a:ext cx="1670990" cy="1209379"/>
          </a:xfrm>
          <a:custGeom>
            <a:avLst/>
            <a:gdLst/>
            <a:ahLst/>
            <a:cxnLst/>
            <a:rect r="r" b="b" t="t" l="l"/>
            <a:pathLst>
              <a:path h="1209379" w="1670990">
                <a:moveTo>
                  <a:pt x="0" y="0"/>
                </a:moveTo>
                <a:lnTo>
                  <a:pt x="1670989" y="0"/>
                </a:lnTo>
                <a:lnTo>
                  <a:pt x="1670989" y="1209379"/>
                </a:lnTo>
                <a:lnTo>
                  <a:pt x="0" y="12093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14614032" y="1864230"/>
            <a:ext cx="1670990" cy="167099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6367207" y="3974589"/>
            <a:ext cx="952500" cy="821531"/>
          </a:xfrm>
          <a:custGeom>
            <a:avLst/>
            <a:gdLst/>
            <a:ahLst/>
            <a:cxnLst/>
            <a:rect r="r" b="b" t="t" l="l"/>
            <a:pathLst>
              <a:path h="821531" w="952500">
                <a:moveTo>
                  <a:pt x="0" y="0"/>
                </a:moveTo>
                <a:lnTo>
                  <a:pt x="952500" y="0"/>
                </a:lnTo>
                <a:lnTo>
                  <a:pt x="952500" y="821531"/>
                </a:lnTo>
                <a:lnTo>
                  <a:pt x="0" y="821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0993639" y="3197081"/>
            <a:ext cx="921596" cy="910288"/>
          </a:xfrm>
          <a:custGeom>
            <a:avLst/>
            <a:gdLst/>
            <a:ahLst/>
            <a:cxnLst/>
            <a:rect r="r" b="b" t="t" l="l"/>
            <a:pathLst>
              <a:path h="910288" w="921596">
                <a:moveTo>
                  <a:pt x="0" y="0"/>
                </a:moveTo>
                <a:lnTo>
                  <a:pt x="921595" y="0"/>
                </a:lnTo>
                <a:lnTo>
                  <a:pt x="921595" y="910288"/>
                </a:lnTo>
                <a:lnTo>
                  <a:pt x="0" y="910288"/>
                </a:lnTo>
                <a:lnTo>
                  <a:pt x="0" y="0"/>
                </a:lnTo>
                <a:close/>
              </a:path>
            </a:pathLst>
          </a:custGeom>
          <a:blipFill>
            <a:blip r:embed="rId15">
              <a:extLst>
                <a:ext uri="{96DAC541-7B7A-43D3-8B79-37D633B846F1}">
                  <asvg:svgBlip xmlns:asvg="http://schemas.microsoft.com/office/drawing/2016/SVG/main" r:embed="rId16"/>
                </a:ext>
              </a:extLst>
            </a:blip>
            <a:stretch>
              <a:fillRect l="-1712" t="-1797" r="-1641" b="-2839"/>
            </a:stretch>
          </a:blipFill>
        </p:spPr>
      </p:sp>
      <p:sp>
        <p:nvSpPr>
          <p:cNvPr name="Freeform 31" id="31"/>
          <p:cNvSpPr/>
          <p:nvPr/>
        </p:nvSpPr>
        <p:spPr>
          <a:xfrm flipH="false" flipV="false" rot="0">
            <a:off x="14973276" y="2254432"/>
            <a:ext cx="952500" cy="890587"/>
          </a:xfrm>
          <a:custGeom>
            <a:avLst/>
            <a:gdLst/>
            <a:ahLst/>
            <a:cxnLst/>
            <a:rect r="r" b="b" t="t" l="l"/>
            <a:pathLst>
              <a:path h="890587" w="952500">
                <a:moveTo>
                  <a:pt x="0" y="0"/>
                </a:moveTo>
                <a:lnTo>
                  <a:pt x="952500" y="0"/>
                </a:lnTo>
                <a:lnTo>
                  <a:pt x="952500" y="890587"/>
                </a:lnTo>
                <a:lnTo>
                  <a:pt x="0" y="890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19">
              <a:extLst>
                <a:ext uri="{96DAC541-7B7A-43D3-8B79-37D633B846F1}">
                  <asvg:svgBlip xmlns:asvg="http://schemas.microsoft.com/office/drawing/2016/SVG/main" r:embed="rId20"/>
                </a:ext>
              </a:extLst>
            </a:blip>
            <a:stretch>
              <a:fillRect l="0" t="-290245" r="0" b="0"/>
            </a:stretch>
          </a:blipFill>
        </p:spPr>
      </p:sp>
      <p:sp>
        <p:nvSpPr>
          <p:cNvPr name="Freeform 33" id="33"/>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4" id="34"/>
          <p:cNvSpPr/>
          <p:nvPr/>
        </p:nvSpPr>
        <p:spPr>
          <a:xfrm flipH="false" flipV="false" rot="-749604">
            <a:off x="12757850" y="2700775"/>
            <a:ext cx="1388263" cy="888489"/>
          </a:xfrm>
          <a:custGeom>
            <a:avLst/>
            <a:gdLst/>
            <a:ahLst/>
            <a:cxnLst/>
            <a:rect r="r" b="b" t="t" l="l"/>
            <a:pathLst>
              <a:path h="888489" w="1388263">
                <a:moveTo>
                  <a:pt x="0" y="0"/>
                </a:moveTo>
                <a:lnTo>
                  <a:pt x="1388263" y="0"/>
                </a:lnTo>
                <a:lnTo>
                  <a:pt x="1388263" y="888488"/>
                </a:lnTo>
                <a:lnTo>
                  <a:pt x="0" y="8884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TextBox 35" id="35"/>
          <p:cNvSpPr txBox="true"/>
          <p:nvPr/>
        </p:nvSpPr>
        <p:spPr>
          <a:xfrm rot="0">
            <a:off x="1244600" y="700403"/>
            <a:ext cx="10388600"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 </a:t>
            </a:r>
            <a:r>
              <a:rPr lang="en-US" sz="6499" b="true">
                <a:solidFill>
                  <a:srgbClr val="FFFFFF"/>
                </a:solidFill>
                <a:latin typeface="TT Norms Bold"/>
                <a:ea typeface="TT Norms Bold"/>
                <a:cs typeface="TT Norms Bold"/>
                <a:sym typeface="TT Norms Bold"/>
              </a:rPr>
              <a:t>b</a:t>
            </a:r>
            <a:r>
              <a:rPr lang="en-US" sz="6499" b="true">
                <a:solidFill>
                  <a:srgbClr val="FFFFFF"/>
                </a:solidFill>
                <a:latin typeface="TT Norms Bold"/>
                <a:ea typeface="TT Norms Bold"/>
                <a:cs typeface="TT Norms Bold"/>
                <a:sym typeface="TT Norms Bold"/>
              </a:rPr>
              <a:t>ATCH PIPELINE</a:t>
            </a:r>
          </a:p>
        </p:txBody>
      </p:sp>
      <p:sp>
        <p:nvSpPr>
          <p:cNvPr name="TextBox 36" id="36"/>
          <p:cNvSpPr txBox="true"/>
          <p:nvPr/>
        </p:nvSpPr>
        <p:spPr>
          <a:xfrm rot="0">
            <a:off x="1020325" y="531889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Data Sources</a:t>
            </a:r>
          </a:p>
        </p:txBody>
      </p:sp>
      <p:sp>
        <p:nvSpPr>
          <p:cNvPr name="TextBox 37" id="37"/>
          <p:cNvSpPr txBox="true"/>
          <p:nvPr/>
        </p:nvSpPr>
        <p:spPr>
          <a:xfrm rot="0">
            <a:off x="1020325" y="5922140"/>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S3 , Postgresql</a:t>
            </a:r>
          </a:p>
        </p:txBody>
      </p:sp>
      <p:sp>
        <p:nvSpPr>
          <p:cNvPr name="TextBox 38" id="38"/>
          <p:cNvSpPr txBox="true"/>
          <p:nvPr/>
        </p:nvSpPr>
        <p:spPr>
          <a:xfrm rot="0">
            <a:off x="6223192" y="7600950"/>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Extraction</a:t>
            </a:r>
          </a:p>
        </p:txBody>
      </p:sp>
      <p:sp>
        <p:nvSpPr>
          <p:cNvPr name="TextBox 39" id="39"/>
          <p:cNvSpPr txBox="true"/>
          <p:nvPr/>
        </p:nvSpPr>
        <p:spPr>
          <a:xfrm rot="0">
            <a:off x="6223192" y="8204201"/>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Airbyte</a:t>
            </a:r>
          </a:p>
        </p:txBody>
      </p:sp>
      <p:sp>
        <p:nvSpPr>
          <p:cNvPr name="TextBox 40" id="40"/>
          <p:cNvSpPr txBox="true"/>
          <p:nvPr/>
        </p:nvSpPr>
        <p:spPr>
          <a:xfrm rot="0">
            <a:off x="10618942" y="7042150"/>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Transformation and Loading</a:t>
            </a:r>
          </a:p>
        </p:txBody>
      </p:sp>
      <p:sp>
        <p:nvSpPr>
          <p:cNvPr name="TextBox 41" id="41"/>
          <p:cNvSpPr txBox="true"/>
          <p:nvPr/>
        </p:nvSpPr>
        <p:spPr>
          <a:xfrm rot="0">
            <a:off x="10618942" y="8053389"/>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dbt , Snowflake</a:t>
            </a:r>
          </a:p>
        </p:txBody>
      </p:sp>
      <p:sp>
        <p:nvSpPr>
          <p:cNvPr name="TextBox 42" id="42"/>
          <p:cNvSpPr txBox="true"/>
          <p:nvPr/>
        </p:nvSpPr>
        <p:spPr>
          <a:xfrm rot="0">
            <a:off x="14405643" y="593642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Visualization</a:t>
            </a:r>
          </a:p>
        </p:txBody>
      </p:sp>
      <p:sp>
        <p:nvSpPr>
          <p:cNvPr name="TextBox 43" id="43"/>
          <p:cNvSpPr txBox="true"/>
          <p:nvPr/>
        </p:nvSpPr>
        <p:spPr>
          <a:xfrm rot="0">
            <a:off x="14405643" y="6539678"/>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PowerBI</a:t>
            </a:r>
          </a:p>
        </p:txBody>
      </p:sp>
      <p:sp>
        <p:nvSpPr>
          <p:cNvPr name="Freeform 44" id="44"/>
          <p:cNvSpPr/>
          <p:nvPr/>
        </p:nvSpPr>
        <p:spPr>
          <a:xfrm flipH="false" flipV="false" rot="0">
            <a:off x="17512126" y="925830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transition spd="slow">
    <p:cover dir="l"/>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606165" y="2547838"/>
            <a:ext cx="10341967" cy="4780077"/>
          </a:xfrm>
          <a:prstGeom prst="rect">
            <a:avLst/>
          </a:prstGeom>
        </p:spPr>
        <p:txBody>
          <a:bodyPr anchor="t" rtlCol="false" tIns="0" lIns="0" bIns="0" rIns="0">
            <a:spAutoFit/>
          </a:bodyPr>
          <a:lstStyle/>
          <a:p>
            <a:pPr algn="l">
              <a:lnSpc>
                <a:spcPts val="18708"/>
              </a:lnSpc>
            </a:pPr>
            <a:r>
              <a:rPr lang="en-US" sz="16268" b="true">
                <a:solidFill>
                  <a:srgbClr val="23403D"/>
                </a:solidFill>
                <a:latin typeface="TT Norms Bold"/>
                <a:ea typeface="TT Norms Bold"/>
                <a:cs typeface="TT Norms Bold"/>
                <a:sym typeface="TT Norms Bold"/>
              </a:rPr>
              <a:t>  DATA MODEL</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4433915" y="5487574"/>
            <a:ext cx="17398442" cy="8533455"/>
          </a:xfrm>
          <a:custGeom>
            <a:avLst/>
            <a:gdLst/>
            <a:ahLst/>
            <a:cxnLst/>
            <a:rect r="r" b="b" t="t" l="l"/>
            <a:pathLst>
              <a:path h="8533455" w="17398442">
                <a:moveTo>
                  <a:pt x="0" y="0"/>
                </a:moveTo>
                <a:lnTo>
                  <a:pt x="17398441" y="0"/>
                </a:lnTo>
                <a:lnTo>
                  <a:pt x="17398441" y="8533455"/>
                </a:lnTo>
                <a:lnTo>
                  <a:pt x="0" y="8533455"/>
                </a:lnTo>
                <a:lnTo>
                  <a:pt x="0" y="0"/>
                </a:lnTo>
                <a:close/>
              </a:path>
            </a:pathLst>
          </a:custGeom>
          <a:blipFill>
            <a:blip r:embed="rId11"/>
            <a:stretch>
              <a:fillRect l="0" t="-21277" r="0" b="-15834"/>
            </a:stretch>
          </a:blipFill>
        </p:spPr>
      </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12"/>
            <a:stretch>
              <a:fillRect l="0" t="-6818" r="0" b="-12515"/>
            </a:stretch>
          </a:blipFill>
        </p:spPr>
      </p:sp>
    </p:spTree>
  </p:cSld>
  <p:clrMapOvr>
    <a:masterClrMapping/>
  </p:clrMapOvr>
  <p:transition spd="slow">
    <p:cover dir="l"/>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956472" y="3972661"/>
            <a:ext cx="16498608" cy="2408352"/>
          </a:xfrm>
          <a:prstGeom prst="rect">
            <a:avLst/>
          </a:prstGeom>
        </p:spPr>
        <p:txBody>
          <a:bodyPr anchor="t" rtlCol="false" tIns="0" lIns="0" bIns="0" rIns="0">
            <a:spAutoFit/>
          </a:bodyPr>
          <a:lstStyle/>
          <a:p>
            <a:pPr algn="l">
              <a:lnSpc>
                <a:spcPts val="18708"/>
              </a:lnSpc>
            </a:pPr>
            <a:r>
              <a:rPr lang="en-US" sz="16268" b="true">
                <a:solidFill>
                  <a:srgbClr val="23403D"/>
                </a:solidFill>
                <a:latin typeface="TT Norms Bold"/>
                <a:ea typeface="TT Norms Bold"/>
                <a:cs typeface="TT Norms Bold"/>
                <a:sym typeface="TT Norms Bold"/>
              </a:rPr>
              <a:t>DASHBOARD</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0" y="22860"/>
            <a:ext cx="18288000" cy="10241280"/>
          </a:xfrm>
          <a:custGeom>
            <a:avLst/>
            <a:gdLst/>
            <a:ahLst/>
            <a:cxnLst/>
            <a:rect r="r" b="b" t="t" l="l"/>
            <a:pathLst>
              <a:path h="10241280" w="18288000">
                <a:moveTo>
                  <a:pt x="0" y="0"/>
                </a:moveTo>
                <a:lnTo>
                  <a:pt x="18288000" y="0"/>
                </a:lnTo>
                <a:lnTo>
                  <a:pt x="18288000" y="10241280"/>
                </a:lnTo>
                <a:lnTo>
                  <a:pt x="0" y="10241280"/>
                </a:lnTo>
                <a:lnTo>
                  <a:pt x="0" y="0"/>
                </a:lnTo>
                <a:close/>
              </a:path>
            </a:pathLst>
          </a:custGeom>
          <a:blipFill>
            <a:blip r:embed="rId11"/>
            <a:stretch>
              <a:fillRect l="0" t="0" r="0" b="0"/>
            </a:stretch>
          </a:blipFill>
        </p:spPr>
      </p:sp>
    </p:spTree>
  </p:cSld>
  <p:clrMapOvr>
    <a:masterClrMapping/>
  </p:clrMapOvr>
  <p:transition spd="slow">
    <p:cover dir="l"/>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564" y="0"/>
            <a:ext cx="18126872" cy="10287000"/>
          </a:xfrm>
          <a:custGeom>
            <a:avLst/>
            <a:gdLst/>
            <a:ahLst/>
            <a:cxnLst/>
            <a:rect r="r" b="b" t="t" l="l"/>
            <a:pathLst>
              <a:path h="10287000" w="18126872">
                <a:moveTo>
                  <a:pt x="0" y="0"/>
                </a:moveTo>
                <a:lnTo>
                  <a:pt x="18126872" y="0"/>
                </a:lnTo>
                <a:lnTo>
                  <a:pt x="18126872" y="10287000"/>
                </a:lnTo>
                <a:lnTo>
                  <a:pt x="0" y="10287000"/>
                </a:lnTo>
                <a:lnTo>
                  <a:pt x="0" y="0"/>
                </a:lnTo>
                <a:close/>
              </a:path>
            </a:pathLst>
          </a:custGeom>
          <a:blipFill>
            <a:blip r:embed="rId2"/>
            <a:stretch>
              <a:fillRect l="0" t="0" r="0" b="0"/>
            </a:stretch>
          </a:blipFill>
        </p:spPr>
      </p:sp>
    </p:spTree>
  </p:cSld>
  <p:clrMapOvr>
    <a:masterClrMapping/>
  </p:clrMapOvr>
  <p:transition spd="slow">
    <p:cover dir="l"/>
  </p:transition>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986761" y="2927842"/>
            <a:ext cx="13478930" cy="4780077"/>
          </a:xfrm>
          <a:prstGeom prst="rect">
            <a:avLst/>
          </a:prstGeom>
        </p:spPr>
        <p:txBody>
          <a:bodyPr anchor="t" rtlCol="false" tIns="0" lIns="0" bIns="0" rIns="0">
            <a:spAutoFit/>
          </a:bodyPr>
          <a:lstStyle/>
          <a:p>
            <a:pPr algn="l">
              <a:lnSpc>
                <a:spcPts val="18708"/>
              </a:lnSpc>
            </a:pPr>
            <a:r>
              <a:rPr lang="en-US" sz="16268" b="true">
                <a:solidFill>
                  <a:srgbClr val="23403D"/>
                </a:solidFill>
                <a:latin typeface="TT Norms Bold"/>
                <a:ea typeface="TT Norms Bold"/>
                <a:cs typeface="TT Norms Bold"/>
                <a:sym typeface="TT Norms Bold"/>
              </a:rPr>
              <a:t>STREAMING</a:t>
            </a:r>
          </a:p>
          <a:p>
            <a:pPr algn="l">
              <a:lnSpc>
                <a:spcPts val="18708"/>
              </a:lnSpc>
            </a:pPr>
            <a:r>
              <a:rPr lang="en-US" sz="16268" b="true">
                <a:solidFill>
                  <a:srgbClr val="23403D"/>
                </a:solidFill>
                <a:latin typeface="TT Norms Bold"/>
                <a:ea typeface="TT Norms Bold"/>
                <a:cs typeface="TT Norms Bold"/>
                <a:sym typeface="TT Norms Bold"/>
              </a:rPr>
              <a:t>   PIPELINE</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10800000">
            <a:off x="-3188456" y="-49253"/>
            <a:ext cx="10399005" cy="10281761"/>
            <a:chOff x="0" y="0"/>
            <a:chExt cx="406400" cy="401818"/>
          </a:xfrm>
        </p:grpSpPr>
        <p:sp>
          <p:nvSpPr>
            <p:cNvPr name="Freeform 4" id="4"/>
            <p:cNvSpPr/>
            <p:nvPr/>
          </p:nvSpPr>
          <p:spPr>
            <a:xfrm flipH="false" flipV="false" rot="0">
              <a:off x="0" y="0"/>
              <a:ext cx="406400" cy="401818"/>
            </a:xfrm>
            <a:custGeom>
              <a:avLst/>
              <a:gdLst/>
              <a:ahLst/>
              <a:cxnLst/>
              <a:rect r="r" b="b" t="t" l="l"/>
              <a:pathLst>
                <a:path h="401818" w="406400">
                  <a:moveTo>
                    <a:pt x="203200" y="0"/>
                  </a:moveTo>
                  <a:lnTo>
                    <a:pt x="406400" y="0"/>
                  </a:lnTo>
                  <a:lnTo>
                    <a:pt x="203200" y="401818"/>
                  </a:lnTo>
                  <a:lnTo>
                    <a:pt x="0" y="401818"/>
                  </a:lnTo>
                  <a:lnTo>
                    <a:pt x="203200" y="0"/>
                  </a:lnTo>
                  <a:close/>
                </a:path>
              </a:pathLst>
            </a:custGeom>
            <a:solidFill>
              <a:srgbClr val="23403D"/>
            </a:solidFill>
          </p:spPr>
        </p:sp>
        <p:sp>
          <p:nvSpPr>
            <p:cNvPr name="TextBox 5" id="5"/>
            <p:cNvSpPr txBox="true"/>
            <p:nvPr/>
          </p:nvSpPr>
          <p:spPr>
            <a:xfrm>
              <a:off x="101600" y="-66675"/>
              <a:ext cx="203200"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10800000">
            <a:off x="-11060377" y="6503334"/>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1D7363"/>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10800000">
            <a:off x="-5024449" y="-534992"/>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1D7363"/>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10800000">
            <a:off x="-1016880" y="9651350"/>
            <a:ext cx="4035505" cy="818745"/>
            <a:chOff x="0" y="0"/>
            <a:chExt cx="5380674" cy="1091660"/>
          </a:xfrm>
        </p:grpSpPr>
        <p:sp>
          <p:nvSpPr>
            <p:cNvPr name="Freeform 13" id="13"/>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3">
                <a:extLst>
                  <a:ext uri="{96DAC541-7B7A-43D3-8B79-37D633B846F1}">
                    <asvg:svgBlip xmlns:asvg="http://schemas.microsoft.com/office/drawing/2016/SVG/main" r:embed="rId4"/>
                  </a:ext>
                </a:extLst>
              </a:blip>
              <a:stretch>
                <a:fillRect l="0" t="0" r="-11819" b="0"/>
              </a:stretch>
            </a:blipFill>
          </p:spPr>
        </p:sp>
      </p:grpSp>
      <p:grpSp>
        <p:nvGrpSpPr>
          <p:cNvPr name="Group 15" id="15"/>
          <p:cNvGrpSpPr/>
          <p:nvPr/>
        </p:nvGrpSpPr>
        <p:grpSpPr>
          <a:xfrm rot="-10800000">
            <a:off x="-2082884" y="-1416578"/>
            <a:ext cx="4307273" cy="3015761"/>
            <a:chOff x="0" y="0"/>
            <a:chExt cx="505660" cy="354041"/>
          </a:xfrm>
        </p:grpSpPr>
        <p:sp>
          <p:nvSpPr>
            <p:cNvPr name="Freeform 16" id="16"/>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1D7363"/>
            </a:solidFill>
          </p:spPr>
        </p:sp>
        <p:sp>
          <p:nvSpPr>
            <p:cNvPr name="TextBox 17" id="17"/>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sp>
        <p:nvSpPr>
          <p:cNvPr name="Freeform 18" id="18"/>
          <p:cNvSpPr/>
          <p:nvPr/>
        </p:nvSpPr>
        <p:spPr>
          <a:xfrm flipH="false" flipV="false" rot="-10800000">
            <a:off x="-378756" y="-275047"/>
            <a:ext cx="1118845" cy="911859"/>
          </a:xfrm>
          <a:custGeom>
            <a:avLst/>
            <a:gdLst/>
            <a:ahLst/>
            <a:cxnLst/>
            <a:rect r="r" b="b" t="t" l="l"/>
            <a:pathLst>
              <a:path h="911859" w="1118845">
                <a:moveTo>
                  <a:pt x="0" y="0"/>
                </a:moveTo>
                <a:lnTo>
                  <a:pt x="1118845" y="0"/>
                </a:lnTo>
                <a:lnTo>
                  <a:pt x="1118845" y="911859"/>
                </a:lnTo>
                <a:lnTo>
                  <a:pt x="0" y="911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051209" y="10009713"/>
            <a:ext cx="7315200" cy="707451"/>
          </a:xfrm>
          <a:custGeom>
            <a:avLst/>
            <a:gdLst/>
            <a:ahLst/>
            <a:cxnLst/>
            <a:rect r="r" b="b" t="t" l="l"/>
            <a:pathLst>
              <a:path h="707451" w="7315200">
                <a:moveTo>
                  <a:pt x="0" y="0"/>
                </a:moveTo>
                <a:lnTo>
                  <a:pt x="7315200" y="0"/>
                </a:lnTo>
                <a:lnTo>
                  <a:pt x="7315200" y="707451"/>
                </a:lnTo>
                <a:lnTo>
                  <a:pt x="0" y="707451"/>
                </a:lnTo>
                <a:lnTo>
                  <a:pt x="0" y="0"/>
                </a:lnTo>
                <a:close/>
              </a:path>
            </a:pathLst>
          </a:custGeom>
          <a:blipFill>
            <a:blip r:embed="rId7">
              <a:extLst>
                <a:ext uri="{96DAC541-7B7A-43D3-8B79-37D633B846F1}">
                  <asvg:svgBlip xmlns:asvg="http://schemas.microsoft.com/office/drawing/2016/SVG/main" r:embed="rId8"/>
                </a:ext>
              </a:extLst>
            </a:blip>
            <a:stretch>
              <a:fillRect l="0" t="-419596" r="0" b="0"/>
            </a:stretch>
          </a:blipFill>
        </p:spPr>
      </p:sp>
      <p:grpSp>
        <p:nvGrpSpPr>
          <p:cNvPr name="Group 20" id="20"/>
          <p:cNvGrpSpPr/>
          <p:nvPr/>
        </p:nvGrpSpPr>
        <p:grpSpPr>
          <a:xfrm rot="5400000">
            <a:off x="6488557" y="4073321"/>
            <a:ext cx="500647" cy="438066"/>
            <a:chOff x="0" y="0"/>
            <a:chExt cx="812800" cy="711200"/>
          </a:xfrm>
        </p:grpSpPr>
        <p:sp>
          <p:nvSpPr>
            <p:cNvPr name="Freeform 21" id="2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3" id="23"/>
          <p:cNvGrpSpPr/>
          <p:nvPr/>
        </p:nvGrpSpPr>
        <p:grpSpPr>
          <a:xfrm rot="5400000">
            <a:off x="6504309" y="6737155"/>
            <a:ext cx="500647" cy="438066"/>
            <a:chOff x="0" y="0"/>
            <a:chExt cx="812800" cy="711200"/>
          </a:xfrm>
        </p:grpSpPr>
        <p:sp>
          <p:nvSpPr>
            <p:cNvPr name="Freeform 24" id="2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6" id="26"/>
          <p:cNvGrpSpPr/>
          <p:nvPr/>
        </p:nvGrpSpPr>
        <p:grpSpPr>
          <a:xfrm rot="0">
            <a:off x="16436483" y="-2840784"/>
            <a:ext cx="5114374" cy="4395165"/>
            <a:chOff x="0" y="0"/>
            <a:chExt cx="812800" cy="698500"/>
          </a:xfrm>
        </p:grpSpPr>
        <p:sp>
          <p:nvSpPr>
            <p:cNvPr name="Freeform 27" id="27"/>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1D7363"/>
            </a:solidFill>
          </p:spPr>
        </p:sp>
        <p:sp>
          <p:nvSpPr>
            <p:cNvPr name="TextBox 28" id="28"/>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16809791" y="385226"/>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0193891" y="-362211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7275098" y="1183394"/>
            <a:ext cx="9161385" cy="1898650"/>
          </a:xfrm>
          <a:prstGeom prst="rect">
            <a:avLst/>
          </a:prstGeom>
        </p:spPr>
        <p:txBody>
          <a:bodyPr anchor="t" rtlCol="false" tIns="0" lIns="0" bIns="0" rIns="0">
            <a:spAutoFit/>
          </a:bodyPr>
          <a:lstStyle/>
          <a:p>
            <a:pPr algn="l">
              <a:lnSpc>
                <a:spcPts val="7474"/>
              </a:lnSpc>
            </a:pPr>
            <a:r>
              <a:rPr lang="en-US" b="true" sz="6499">
                <a:solidFill>
                  <a:srgbClr val="23403D"/>
                </a:solidFill>
                <a:latin typeface="TT Norms Bold"/>
                <a:ea typeface="TT Norms Bold"/>
                <a:cs typeface="TT Norms Bold"/>
                <a:sym typeface="TT Norms Bold"/>
              </a:rPr>
              <a:t>STREAMING PIPELINE OVERVIEW</a:t>
            </a:r>
          </a:p>
        </p:txBody>
      </p:sp>
      <p:sp>
        <p:nvSpPr>
          <p:cNvPr name="TextBox 33" id="33"/>
          <p:cNvSpPr txBox="true"/>
          <p:nvPr/>
        </p:nvSpPr>
        <p:spPr>
          <a:xfrm rot="0">
            <a:off x="7275098" y="6660913"/>
            <a:ext cx="4048891" cy="5238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Key Benefits</a:t>
            </a:r>
          </a:p>
        </p:txBody>
      </p:sp>
      <p:sp>
        <p:nvSpPr>
          <p:cNvPr name="TextBox 34" id="34"/>
          <p:cNvSpPr txBox="true"/>
          <p:nvPr/>
        </p:nvSpPr>
        <p:spPr>
          <a:xfrm rot="0">
            <a:off x="7275098" y="7475170"/>
            <a:ext cx="7420251" cy="1054000"/>
          </a:xfrm>
          <a:prstGeom prst="rect">
            <a:avLst/>
          </a:prstGeom>
        </p:spPr>
        <p:txBody>
          <a:bodyPr anchor="t" rtlCol="false" tIns="0" lIns="0" bIns="0" rIns="0">
            <a:spAutoFit/>
          </a:bodyPr>
          <a:lstStyle/>
          <a:p>
            <a:pPr algn="l">
              <a:lnSpc>
                <a:spcPts val="2800"/>
              </a:lnSpc>
            </a:pPr>
            <a:r>
              <a:rPr lang="en-US" sz="2000" spc="10">
                <a:solidFill>
                  <a:srgbClr val="23403D"/>
                </a:solidFill>
                <a:latin typeface="TT Norms"/>
                <a:ea typeface="TT Norms"/>
                <a:cs typeface="TT Norms"/>
                <a:sym typeface="TT Norms"/>
              </a:rPr>
              <a:t>Better management and monitoring of loans, higher detection,  and thus a higher response rate to defaults and charged-off loans.</a:t>
            </a:r>
          </a:p>
        </p:txBody>
      </p:sp>
      <p:sp>
        <p:nvSpPr>
          <p:cNvPr name="TextBox 35" id="35"/>
          <p:cNvSpPr txBox="true"/>
          <p:nvPr/>
        </p:nvSpPr>
        <p:spPr>
          <a:xfrm rot="0">
            <a:off x="7275098" y="3997079"/>
            <a:ext cx="5787749" cy="5238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Impact on Businesses</a:t>
            </a:r>
          </a:p>
        </p:txBody>
      </p:sp>
      <p:sp>
        <p:nvSpPr>
          <p:cNvPr name="TextBox 36" id="36"/>
          <p:cNvSpPr txBox="true"/>
          <p:nvPr/>
        </p:nvSpPr>
        <p:spPr>
          <a:xfrm rot="0">
            <a:off x="7275098" y="4811336"/>
            <a:ext cx="7420251" cy="1406392"/>
          </a:xfrm>
          <a:prstGeom prst="rect">
            <a:avLst/>
          </a:prstGeom>
        </p:spPr>
        <p:txBody>
          <a:bodyPr anchor="t" rtlCol="false" tIns="0" lIns="0" bIns="0" rIns="0">
            <a:spAutoFit/>
          </a:bodyPr>
          <a:lstStyle/>
          <a:p>
            <a:pPr algn="l" marL="431807" indent="-215904" lvl="1">
              <a:lnSpc>
                <a:spcPts val="2800"/>
              </a:lnSpc>
              <a:buFont typeface="Arial"/>
              <a:buChar char="•"/>
            </a:pPr>
            <a:r>
              <a:rPr lang="en-US" sz="2000" spc="10">
                <a:solidFill>
                  <a:srgbClr val="23403D"/>
                </a:solidFill>
                <a:latin typeface="TT Norms"/>
                <a:ea typeface="TT Norms"/>
                <a:cs typeface="TT Norms"/>
                <a:sym typeface="TT Norms"/>
              </a:rPr>
              <a:t>Real-time monitoring of the number of charged-off loans.</a:t>
            </a:r>
          </a:p>
          <a:p>
            <a:pPr algn="l" marL="431807" indent="-215904" lvl="1">
              <a:lnSpc>
                <a:spcPts val="2800"/>
              </a:lnSpc>
              <a:buFont typeface="Arial"/>
              <a:buChar char="•"/>
            </a:pPr>
            <a:r>
              <a:rPr lang="en-US" sz="2000" spc="10">
                <a:solidFill>
                  <a:srgbClr val="23403D"/>
                </a:solidFill>
                <a:latin typeface="TT Norms"/>
                <a:ea typeface="TT Norms"/>
                <a:cs typeface="TT Norms"/>
                <a:sym typeface="TT Norms"/>
              </a:rPr>
              <a:t>Portfolio management and monitoring</a:t>
            </a:r>
          </a:p>
          <a:p>
            <a:pPr algn="l" marL="431807" indent="-215904" lvl="1">
              <a:lnSpc>
                <a:spcPts val="2800"/>
              </a:lnSpc>
              <a:buFont typeface="Arial"/>
              <a:buChar char="•"/>
            </a:pPr>
            <a:r>
              <a:rPr lang="en-US" sz="2000" spc="10">
                <a:solidFill>
                  <a:srgbClr val="23403D"/>
                </a:solidFill>
                <a:latin typeface="TT Norms"/>
                <a:ea typeface="TT Norms"/>
                <a:cs typeface="TT Norms"/>
                <a:sym typeface="TT Norms"/>
              </a:rPr>
              <a:t>Interest and principal received monitoring in a real time</a:t>
            </a:r>
          </a:p>
          <a:p>
            <a:pPr algn="l" marL="431807" indent="-215904" lvl="1">
              <a:lnSpc>
                <a:spcPts val="2800"/>
              </a:lnSpc>
              <a:buFont typeface="Arial"/>
              <a:buChar char="•"/>
            </a:pPr>
            <a:r>
              <a:rPr lang="en-US" sz="2000" spc="10">
                <a:solidFill>
                  <a:srgbClr val="23403D"/>
                </a:solidFill>
                <a:latin typeface="TT Norms"/>
                <a:ea typeface="TT Norms"/>
                <a:cs typeface="TT Norms"/>
                <a:sym typeface="TT Norms"/>
              </a:rPr>
              <a:t>Total Delinquent Amount Monitoring</a:t>
            </a:r>
          </a:p>
        </p:txBody>
      </p:sp>
    </p:spTree>
  </p:cSld>
  <p:clrMapOvr>
    <a:masterClrMapping/>
  </p:clrMapOvr>
  <p:transition spd="slow">
    <p:cover dir="l"/>
  </p:transition>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1161397" y="-1162575"/>
            <a:ext cx="8975416" cy="2849517"/>
            <a:chOff x="0" y="0"/>
            <a:chExt cx="1139068" cy="361631"/>
          </a:xfrm>
        </p:grpSpPr>
        <p:sp>
          <p:nvSpPr>
            <p:cNvPr name="Freeform 4" id="4"/>
            <p:cNvSpPr/>
            <p:nvPr/>
          </p:nvSpPr>
          <p:spPr>
            <a:xfrm flipH="false" flipV="false" rot="0">
              <a:off x="10042" y="0"/>
              <a:ext cx="1118985" cy="361631"/>
            </a:xfrm>
            <a:custGeom>
              <a:avLst/>
              <a:gdLst/>
              <a:ahLst/>
              <a:cxnLst/>
              <a:rect r="r" b="b" t="t" l="l"/>
              <a:pathLst>
                <a:path h="361631" w="1118985">
                  <a:moveTo>
                    <a:pt x="899949" y="0"/>
                  </a:moveTo>
                  <a:lnTo>
                    <a:pt x="15835" y="0"/>
                  </a:lnTo>
                  <a:cubicBezTo>
                    <a:pt x="10457" y="0"/>
                    <a:pt x="5482" y="2853"/>
                    <a:pt x="2766" y="7495"/>
                  </a:cubicBezTo>
                  <a:cubicBezTo>
                    <a:pt x="50" y="12137"/>
                    <a:pt x="0" y="17871"/>
                    <a:pt x="2634" y="22560"/>
                  </a:cubicBezTo>
                  <a:lnTo>
                    <a:pt x="180482" y="339072"/>
                  </a:lnTo>
                  <a:cubicBezTo>
                    <a:pt x="188312" y="353006"/>
                    <a:pt x="203051" y="361631"/>
                    <a:pt x="219035" y="361631"/>
                  </a:cubicBezTo>
                  <a:lnTo>
                    <a:pt x="1103149" y="361631"/>
                  </a:lnTo>
                  <a:cubicBezTo>
                    <a:pt x="1108527" y="361631"/>
                    <a:pt x="1113502" y="358779"/>
                    <a:pt x="1116218" y="354137"/>
                  </a:cubicBezTo>
                  <a:cubicBezTo>
                    <a:pt x="1118934" y="349495"/>
                    <a:pt x="1118984" y="343761"/>
                    <a:pt x="1116350" y="339072"/>
                  </a:cubicBezTo>
                  <a:lnTo>
                    <a:pt x="938502" y="22560"/>
                  </a:lnTo>
                  <a:cubicBezTo>
                    <a:pt x="930672" y="8625"/>
                    <a:pt x="915932" y="0"/>
                    <a:pt x="899949" y="0"/>
                  </a:cubicBezTo>
                  <a:close/>
                </a:path>
              </a:pathLst>
            </a:custGeom>
            <a:solidFill>
              <a:srgbClr val="23403D"/>
            </a:solidFill>
          </p:spPr>
        </p:sp>
        <p:sp>
          <p:nvSpPr>
            <p:cNvPr name="TextBox 5" id="5"/>
            <p:cNvSpPr txBox="true"/>
            <p:nvPr/>
          </p:nvSpPr>
          <p:spPr>
            <a:xfrm>
              <a:off x="101600" y="-66675"/>
              <a:ext cx="935868" cy="428306"/>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742881"/>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8700" y="3140170"/>
            <a:ext cx="16739209" cy="4958991"/>
          </a:xfrm>
          <a:custGeom>
            <a:avLst/>
            <a:gdLst/>
            <a:ahLst/>
            <a:cxnLst/>
            <a:rect r="r" b="b" t="t" l="l"/>
            <a:pathLst>
              <a:path h="4958991" w="16739209">
                <a:moveTo>
                  <a:pt x="0" y="0"/>
                </a:moveTo>
                <a:lnTo>
                  <a:pt x="16739209" y="0"/>
                </a:lnTo>
                <a:lnTo>
                  <a:pt x="16739209" y="4958991"/>
                </a:lnTo>
                <a:lnTo>
                  <a:pt x="0" y="4958991"/>
                </a:lnTo>
                <a:lnTo>
                  <a:pt x="0" y="0"/>
                </a:lnTo>
                <a:close/>
              </a:path>
            </a:pathLst>
          </a:custGeom>
          <a:blipFill>
            <a:blip r:embed="rId11"/>
            <a:stretch>
              <a:fillRect l="0" t="0" r="0" b="0"/>
            </a:stretch>
          </a:blipFill>
        </p:spPr>
      </p:sp>
      <p:sp>
        <p:nvSpPr>
          <p:cNvPr name="TextBox 14" id="14"/>
          <p:cNvSpPr txBox="true"/>
          <p:nvPr/>
        </p:nvSpPr>
        <p:spPr>
          <a:xfrm rot="0">
            <a:off x="240055" y="262722"/>
            <a:ext cx="1691232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PIPELINE ARCHITECTURE</a:t>
            </a:r>
          </a:p>
        </p:txBody>
      </p:sp>
      <p:grpSp>
        <p:nvGrpSpPr>
          <p:cNvPr name="Group 15" id="15"/>
          <p:cNvGrpSpPr/>
          <p:nvPr/>
        </p:nvGrpSpPr>
        <p:grpSpPr>
          <a:xfrm rot="0">
            <a:off x="3916680" y="7059930"/>
            <a:ext cx="189548" cy="189548"/>
            <a:chOff x="0" y="0"/>
            <a:chExt cx="252730" cy="252730"/>
          </a:xfrm>
        </p:grpSpPr>
        <p:sp>
          <p:nvSpPr>
            <p:cNvPr name="Freeform 16" id="16"/>
            <p:cNvSpPr/>
            <p:nvPr/>
          </p:nvSpPr>
          <p:spPr>
            <a:xfrm flipH="false" flipV="false" rot="0">
              <a:off x="5080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5090" y="154940"/>
                    <a:pt x="72390" y="152400"/>
                  </a:cubicBezTo>
                  <a:cubicBezTo>
                    <a:pt x="53340" y="148590"/>
                    <a:pt x="22860" y="129540"/>
                    <a:pt x="11430" y="115570"/>
                  </a:cubicBezTo>
                  <a:cubicBezTo>
                    <a:pt x="254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a:ln cap="sq">
              <a:noFill/>
              <a:prstDash val="solid"/>
              <a:miter/>
            </a:ln>
          </p:spPr>
        </p:sp>
      </p:grpSp>
      <p:grpSp>
        <p:nvGrpSpPr>
          <p:cNvPr name="Group 17" id="17"/>
          <p:cNvGrpSpPr/>
          <p:nvPr/>
        </p:nvGrpSpPr>
        <p:grpSpPr>
          <a:xfrm rot="0">
            <a:off x="3461385" y="6937057"/>
            <a:ext cx="719138" cy="401955"/>
            <a:chOff x="0" y="0"/>
            <a:chExt cx="958850" cy="535940"/>
          </a:xfrm>
        </p:grpSpPr>
        <p:sp>
          <p:nvSpPr>
            <p:cNvPr name="Freeform 18" id="18"/>
            <p:cNvSpPr/>
            <p:nvPr/>
          </p:nvSpPr>
          <p:spPr>
            <a:xfrm flipH="false" flipV="false" rot="0">
              <a:off x="44450" y="48260"/>
              <a:ext cx="863600" cy="438150"/>
            </a:xfrm>
            <a:custGeom>
              <a:avLst/>
              <a:gdLst/>
              <a:ahLst/>
              <a:cxnLst/>
              <a:rect r="r" b="b" t="t" l="l"/>
              <a:pathLst>
                <a:path h="438150" w="863600">
                  <a:moveTo>
                    <a:pt x="40640" y="292100"/>
                  </a:moveTo>
                  <a:cubicBezTo>
                    <a:pt x="275590" y="158750"/>
                    <a:pt x="359410" y="80010"/>
                    <a:pt x="435610" y="45720"/>
                  </a:cubicBezTo>
                  <a:cubicBezTo>
                    <a:pt x="501650" y="17780"/>
                    <a:pt x="576580" y="3810"/>
                    <a:pt x="632460" y="2540"/>
                  </a:cubicBezTo>
                  <a:cubicBezTo>
                    <a:pt x="670560" y="0"/>
                    <a:pt x="699770" y="6350"/>
                    <a:pt x="732790" y="16510"/>
                  </a:cubicBezTo>
                  <a:cubicBezTo>
                    <a:pt x="765810" y="25400"/>
                    <a:pt x="807720" y="38100"/>
                    <a:pt x="830580" y="58420"/>
                  </a:cubicBezTo>
                  <a:cubicBezTo>
                    <a:pt x="848360" y="76200"/>
                    <a:pt x="863600" y="104140"/>
                    <a:pt x="863600" y="125730"/>
                  </a:cubicBezTo>
                  <a:cubicBezTo>
                    <a:pt x="862330" y="147320"/>
                    <a:pt x="844550" y="179070"/>
                    <a:pt x="826770" y="190500"/>
                  </a:cubicBezTo>
                  <a:cubicBezTo>
                    <a:pt x="807720" y="201930"/>
                    <a:pt x="772160" y="204470"/>
                    <a:pt x="753110" y="196850"/>
                  </a:cubicBezTo>
                  <a:cubicBezTo>
                    <a:pt x="732790" y="187960"/>
                    <a:pt x="709930" y="160020"/>
                    <a:pt x="706120" y="138430"/>
                  </a:cubicBezTo>
                  <a:cubicBezTo>
                    <a:pt x="702310" y="116840"/>
                    <a:pt x="715010" y="82550"/>
                    <a:pt x="727710" y="67310"/>
                  </a:cubicBezTo>
                  <a:cubicBezTo>
                    <a:pt x="739140" y="54610"/>
                    <a:pt x="756920" y="46990"/>
                    <a:pt x="773430" y="44450"/>
                  </a:cubicBezTo>
                  <a:cubicBezTo>
                    <a:pt x="788670" y="43180"/>
                    <a:pt x="808990" y="46990"/>
                    <a:pt x="822960" y="54610"/>
                  </a:cubicBezTo>
                  <a:cubicBezTo>
                    <a:pt x="836930" y="62230"/>
                    <a:pt x="850900" y="76200"/>
                    <a:pt x="857250" y="92710"/>
                  </a:cubicBezTo>
                  <a:cubicBezTo>
                    <a:pt x="863600" y="111760"/>
                    <a:pt x="861060" y="148590"/>
                    <a:pt x="850900" y="166370"/>
                  </a:cubicBezTo>
                  <a:cubicBezTo>
                    <a:pt x="843280" y="181610"/>
                    <a:pt x="826770" y="191770"/>
                    <a:pt x="811530" y="198120"/>
                  </a:cubicBezTo>
                  <a:cubicBezTo>
                    <a:pt x="796290" y="203200"/>
                    <a:pt x="781050" y="203200"/>
                    <a:pt x="760730" y="199390"/>
                  </a:cubicBezTo>
                  <a:cubicBezTo>
                    <a:pt x="730250" y="194310"/>
                    <a:pt x="680720" y="160020"/>
                    <a:pt x="646430" y="156210"/>
                  </a:cubicBezTo>
                  <a:cubicBezTo>
                    <a:pt x="617220" y="152400"/>
                    <a:pt x="601980" y="152400"/>
                    <a:pt x="566420" y="163830"/>
                  </a:cubicBezTo>
                  <a:cubicBezTo>
                    <a:pt x="471170" y="193040"/>
                    <a:pt x="151130" y="424180"/>
                    <a:pt x="81280" y="435610"/>
                  </a:cubicBezTo>
                  <a:cubicBezTo>
                    <a:pt x="63500" y="438150"/>
                    <a:pt x="57150" y="434340"/>
                    <a:pt x="45720" y="427990"/>
                  </a:cubicBezTo>
                  <a:cubicBezTo>
                    <a:pt x="31750" y="420370"/>
                    <a:pt x="13970" y="403860"/>
                    <a:pt x="7620" y="388620"/>
                  </a:cubicBezTo>
                  <a:cubicBezTo>
                    <a:pt x="1270" y="372110"/>
                    <a:pt x="0" y="350520"/>
                    <a:pt x="6350" y="334010"/>
                  </a:cubicBezTo>
                  <a:cubicBezTo>
                    <a:pt x="11430" y="317500"/>
                    <a:pt x="40640" y="292100"/>
                    <a:pt x="40640" y="292100"/>
                  </a:cubicBezTo>
                </a:path>
              </a:pathLst>
            </a:custGeom>
            <a:solidFill>
              <a:srgbClr val="E7191F"/>
            </a:solidFill>
            <a:ln cap="sq">
              <a:noFill/>
              <a:prstDash val="solid"/>
              <a:miter/>
            </a:ln>
          </p:spPr>
        </p:sp>
      </p:grpSp>
      <p:grpSp>
        <p:nvGrpSpPr>
          <p:cNvPr name="Group 19" id="19"/>
          <p:cNvGrpSpPr/>
          <p:nvPr/>
        </p:nvGrpSpPr>
        <p:grpSpPr>
          <a:xfrm rot="0">
            <a:off x="2311717" y="6918960"/>
            <a:ext cx="188595" cy="189548"/>
            <a:chOff x="0" y="0"/>
            <a:chExt cx="251460" cy="252730"/>
          </a:xfrm>
        </p:grpSpPr>
        <p:sp>
          <p:nvSpPr>
            <p:cNvPr name="Freeform 20" id="20"/>
            <p:cNvSpPr/>
            <p:nvPr/>
          </p:nvSpPr>
          <p:spPr>
            <a:xfrm flipH="false" flipV="false" rot="0">
              <a:off x="50800" y="49530"/>
              <a:ext cx="149860" cy="153670"/>
            </a:xfrm>
            <a:custGeom>
              <a:avLst/>
              <a:gdLst/>
              <a:ahLst/>
              <a:cxnLst/>
              <a:rect r="r" b="b" t="t" l="l"/>
              <a:pathLst>
                <a:path h="153670" w="149860">
                  <a:moveTo>
                    <a:pt x="149860" y="53340"/>
                  </a:moveTo>
                  <a:cubicBezTo>
                    <a:pt x="129540" y="134620"/>
                    <a:pt x="118110" y="140970"/>
                    <a:pt x="107950" y="144780"/>
                  </a:cubicBezTo>
                  <a:cubicBezTo>
                    <a:pt x="96520" y="149860"/>
                    <a:pt x="85090" y="153670"/>
                    <a:pt x="72390" y="152400"/>
                  </a:cubicBezTo>
                  <a:cubicBezTo>
                    <a:pt x="53340" y="148590"/>
                    <a:pt x="22860" y="129540"/>
                    <a:pt x="11430" y="115570"/>
                  </a:cubicBezTo>
                  <a:cubicBezTo>
                    <a:pt x="3810" y="105410"/>
                    <a:pt x="0" y="93980"/>
                    <a:pt x="0" y="80010"/>
                  </a:cubicBezTo>
                  <a:cubicBezTo>
                    <a:pt x="1270" y="62230"/>
                    <a:pt x="16510" y="29210"/>
                    <a:pt x="29210" y="15240"/>
                  </a:cubicBezTo>
                  <a:cubicBezTo>
                    <a:pt x="39370" y="6350"/>
                    <a:pt x="49530" y="1270"/>
                    <a:pt x="63500" y="1270"/>
                  </a:cubicBezTo>
                  <a:cubicBezTo>
                    <a:pt x="81280" y="0"/>
                    <a:pt x="130810" y="21590"/>
                    <a:pt x="130810" y="21590"/>
                  </a:cubicBezTo>
                </a:path>
              </a:pathLst>
            </a:custGeom>
            <a:solidFill>
              <a:srgbClr val="E7191F"/>
            </a:solidFill>
            <a:ln cap="sq">
              <a:noFill/>
              <a:prstDash val="solid"/>
              <a:miter/>
            </a:ln>
          </p:spPr>
        </p:sp>
      </p:grpSp>
      <p:grpSp>
        <p:nvGrpSpPr>
          <p:cNvPr name="Group 21" id="21"/>
          <p:cNvGrpSpPr/>
          <p:nvPr/>
        </p:nvGrpSpPr>
        <p:grpSpPr>
          <a:xfrm rot="0">
            <a:off x="2167890" y="6657975"/>
            <a:ext cx="313372" cy="788670"/>
            <a:chOff x="0" y="0"/>
            <a:chExt cx="417830" cy="1051560"/>
          </a:xfrm>
        </p:grpSpPr>
        <p:sp>
          <p:nvSpPr>
            <p:cNvPr name="Freeform 22" id="22"/>
            <p:cNvSpPr/>
            <p:nvPr/>
          </p:nvSpPr>
          <p:spPr>
            <a:xfrm flipH="false" flipV="false" rot="0">
              <a:off x="39370" y="46990"/>
              <a:ext cx="336550" cy="955040"/>
            </a:xfrm>
            <a:custGeom>
              <a:avLst/>
              <a:gdLst/>
              <a:ahLst/>
              <a:cxnLst/>
              <a:rect r="r" b="b" t="t" l="l"/>
              <a:pathLst>
                <a:path h="955040" w="336550">
                  <a:moveTo>
                    <a:pt x="39370" y="582930"/>
                  </a:moveTo>
                  <a:cubicBezTo>
                    <a:pt x="95250" y="261620"/>
                    <a:pt x="120650" y="153670"/>
                    <a:pt x="146050" y="97790"/>
                  </a:cubicBezTo>
                  <a:cubicBezTo>
                    <a:pt x="160020" y="66040"/>
                    <a:pt x="173990" y="44450"/>
                    <a:pt x="191770" y="27940"/>
                  </a:cubicBezTo>
                  <a:cubicBezTo>
                    <a:pt x="205740" y="15240"/>
                    <a:pt x="222250" y="5080"/>
                    <a:pt x="240030" y="3810"/>
                  </a:cubicBezTo>
                  <a:cubicBezTo>
                    <a:pt x="256540" y="1270"/>
                    <a:pt x="278130" y="7620"/>
                    <a:pt x="292100" y="16510"/>
                  </a:cubicBezTo>
                  <a:cubicBezTo>
                    <a:pt x="306070" y="26670"/>
                    <a:pt x="314960" y="39370"/>
                    <a:pt x="322580" y="60960"/>
                  </a:cubicBezTo>
                  <a:cubicBezTo>
                    <a:pt x="336550" y="105410"/>
                    <a:pt x="334010" y="190500"/>
                    <a:pt x="327660" y="278130"/>
                  </a:cubicBezTo>
                  <a:cubicBezTo>
                    <a:pt x="314960" y="420370"/>
                    <a:pt x="257810" y="718820"/>
                    <a:pt x="222250" y="826770"/>
                  </a:cubicBezTo>
                  <a:cubicBezTo>
                    <a:pt x="207010" y="875030"/>
                    <a:pt x="196850" y="905510"/>
                    <a:pt x="176530" y="927100"/>
                  </a:cubicBezTo>
                  <a:cubicBezTo>
                    <a:pt x="160020" y="942340"/>
                    <a:pt x="138430" y="953770"/>
                    <a:pt x="120650" y="953770"/>
                  </a:cubicBezTo>
                  <a:cubicBezTo>
                    <a:pt x="102870" y="952500"/>
                    <a:pt x="77470" y="938530"/>
                    <a:pt x="67310" y="922020"/>
                  </a:cubicBezTo>
                  <a:cubicBezTo>
                    <a:pt x="58420" y="906780"/>
                    <a:pt x="69850" y="881380"/>
                    <a:pt x="62230" y="861060"/>
                  </a:cubicBezTo>
                  <a:cubicBezTo>
                    <a:pt x="53340" y="838200"/>
                    <a:pt x="20320" y="822960"/>
                    <a:pt x="11430" y="795020"/>
                  </a:cubicBezTo>
                  <a:cubicBezTo>
                    <a:pt x="0" y="762000"/>
                    <a:pt x="12700" y="716280"/>
                    <a:pt x="17780" y="668020"/>
                  </a:cubicBezTo>
                  <a:cubicBezTo>
                    <a:pt x="25400" y="604520"/>
                    <a:pt x="38100" y="521970"/>
                    <a:pt x="57150" y="448310"/>
                  </a:cubicBezTo>
                  <a:cubicBezTo>
                    <a:pt x="74930" y="370840"/>
                    <a:pt x="110490" y="251460"/>
                    <a:pt x="130810" y="212090"/>
                  </a:cubicBezTo>
                  <a:cubicBezTo>
                    <a:pt x="138430" y="198120"/>
                    <a:pt x="140970" y="191770"/>
                    <a:pt x="151130" y="185420"/>
                  </a:cubicBezTo>
                  <a:cubicBezTo>
                    <a:pt x="162560" y="177800"/>
                    <a:pt x="182880" y="168910"/>
                    <a:pt x="198120" y="171450"/>
                  </a:cubicBezTo>
                  <a:cubicBezTo>
                    <a:pt x="217170" y="172720"/>
                    <a:pt x="240030" y="185420"/>
                    <a:pt x="254000" y="204470"/>
                  </a:cubicBezTo>
                  <a:cubicBezTo>
                    <a:pt x="278130" y="236220"/>
                    <a:pt x="288290" y="308610"/>
                    <a:pt x="299720" y="363220"/>
                  </a:cubicBezTo>
                  <a:cubicBezTo>
                    <a:pt x="312420" y="419100"/>
                    <a:pt x="327660" y="497840"/>
                    <a:pt x="326390" y="535940"/>
                  </a:cubicBezTo>
                  <a:cubicBezTo>
                    <a:pt x="325120" y="554990"/>
                    <a:pt x="325120" y="567690"/>
                    <a:pt x="316230" y="579120"/>
                  </a:cubicBezTo>
                  <a:cubicBezTo>
                    <a:pt x="306070" y="594360"/>
                    <a:pt x="278130" y="610870"/>
                    <a:pt x="260350" y="613410"/>
                  </a:cubicBezTo>
                  <a:cubicBezTo>
                    <a:pt x="245110" y="615950"/>
                    <a:pt x="228600" y="609600"/>
                    <a:pt x="217170" y="601980"/>
                  </a:cubicBezTo>
                  <a:cubicBezTo>
                    <a:pt x="205740" y="594360"/>
                    <a:pt x="194310" y="580390"/>
                    <a:pt x="190500" y="566420"/>
                  </a:cubicBezTo>
                  <a:cubicBezTo>
                    <a:pt x="185420" y="553720"/>
                    <a:pt x="184150" y="535940"/>
                    <a:pt x="189230" y="521970"/>
                  </a:cubicBezTo>
                  <a:cubicBezTo>
                    <a:pt x="196850" y="505460"/>
                    <a:pt x="218440" y="481330"/>
                    <a:pt x="237490" y="476250"/>
                  </a:cubicBezTo>
                  <a:cubicBezTo>
                    <a:pt x="255270" y="471170"/>
                    <a:pt x="287020" y="477520"/>
                    <a:pt x="300990" y="490220"/>
                  </a:cubicBezTo>
                  <a:cubicBezTo>
                    <a:pt x="316230" y="502920"/>
                    <a:pt x="326390" y="533400"/>
                    <a:pt x="326390" y="551180"/>
                  </a:cubicBezTo>
                  <a:cubicBezTo>
                    <a:pt x="325120" y="566420"/>
                    <a:pt x="317500" y="581660"/>
                    <a:pt x="307340" y="591820"/>
                  </a:cubicBezTo>
                  <a:cubicBezTo>
                    <a:pt x="298450" y="601980"/>
                    <a:pt x="281940" y="610870"/>
                    <a:pt x="267970" y="613410"/>
                  </a:cubicBezTo>
                  <a:cubicBezTo>
                    <a:pt x="254000" y="615950"/>
                    <a:pt x="236220" y="612140"/>
                    <a:pt x="223520" y="605790"/>
                  </a:cubicBezTo>
                  <a:cubicBezTo>
                    <a:pt x="210820" y="599440"/>
                    <a:pt x="203200" y="593090"/>
                    <a:pt x="193040" y="574040"/>
                  </a:cubicBezTo>
                  <a:cubicBezTo>
                    <a:pt x="165100" y="520700"/>
                    <a:pt x="119380" y="280670"/>
                    <a:pt x="125730" y="228600"/>
                  </a:cubicBezTo>
                  <a:cubicBezTo>
                    <a:pt x="127000" y="212090"/>
                    <a:pt x="130810" y="207010"/>
                    <a:pt x="139700" y="198120"/>
                  </a:cubicBezTo>
                  <a:cubicBezTo>
                    <a:pt x="148590" y="186690"/>
                    <a:pt x="166370" y="175260"/>
                    <a:pt x="181610" y="171450"/>
                  </a:cubicBezTo>
                  <a:cubicBezTo>
                    <a:pt x="196850" y="168910"/>
                    <a:pt x="217170" y="172720"/>
                    <a:pt x="231140" y="180340"/>
                  </a:cubicBezTo>
                  <a:cubicBezTo>
                    <a:pt x="243840" y="189230"/>
                    <a:pt x="256540" y="207010"/>
                    <a:pt x="261620" y="219710"/>
                  </a:cubicBezTo>
                  <a:cubicBezTo>
                    <a:pt x="265430" y="231140"/>
                    <a:pt x="265430" y="237490"/>
                    <a:pt x="264160" y="254000"/>
                  </a:cubicBezTo>
                  <a:cubicBezTo>
                    <a:pt x="257810" y="294640"/>
                    <a:pt x="208280" y="401320"/>
                    <a:pt x="190500" y="473710"/>
                  </a:cubicBezTo>
                  <a:cubicBezTo>
                    <a:pt x="172720" y="542290"/>
                    <a:pt x="161290" y="615950"/>
                    <a:pt x="153670" y="676910"/>
                  </a:cubicBezTo>
                  <a:cubicBezTo>
                    <a:pt x="147320" y="726440"/>
                    <a:pt x="137160" y="770890"/>
                    <a:pt x="143510" y="811530"/>
                  </a:cubicBezTo>
                  <a:cubicBezTo>
                    <a:pt x="148590" y="848360"/>
                    <a:pt x="189230" y="889000"/>
                    <a:pt x="184150" y="913130"/>
                  </a:cubicBezTo>
                  <a:cubicBezTo>
                    <a:pt x="181610" y="928370"/>
                    <a:pt x="163830" y="941070"/>
                    <a:pt x="151130" y="947420"/>
                  </a:cubicBezTo>
                  <a:cubicBezTo>
                    <a:pt x="142240" y="952500"/>
                    <a:pt x="132080" y="955040"/>
                    <a:pt x="120650" y="953770"/>
                  </a:cubicBezTo>
                  <a:cubicBezTo>
                    <a:pt x="107950" y="952500"/>
                    <a:pt x="87630" y="944880"/>
                    <a:pt x="77470" y="934720"/>
                  </a:cubicBezTo>
                  <a:cubicBezTo>
                    <a:pt x="67310" y="924560"/>
                    <a:pt x="58420" y="909320"/>
                    <a:pt x="57150" y="892810"/>
                  </a:cubicBezTo>
                  <a:cubicBezTo>
                    <a:pt x="57150" y="867410"/>
                    <a:pt x="86360" y="842010"/>
                    <a:pt x="99060" y="800100"/>
                  </a:cubicBezTo>
                  <a:cubicBezTo>
                    <a:pt x="123190" y="722630"/>
                    <a:pt x="146050" y="544830"/>
                    <a:pt x="161290" y="448310"/>
                  </a:cubicBezTo>
                  <a:cubicBezTo>
                    <a:pt x="171450" y="382270"/>
                    <a:pt x="179070" y="341630"/>
                    <a:pt x="182880" y="279400"/>
                  </a:cubicBezTo>
                  <a:cubicBezTo>
                    <a:pt x="186690" y="208280"/>
                    <a:pt x="157480" y="86360"/>
                    <a:pt x="181610" y="43180"/>
                  </a:cubicBezTo>
                  <a:cubicBezTo>
                    <a:pt x="193040" y="19050"/>
                    <a:pt x="219710" y="6350"/>
                    <a:pt x="240030" y="3810"/>
                  </a:cubicBezTo>
                  <a:cubicBezTo>
                    <a:pt x="256540" y="0"/>
                    <a:pt x="278130" y="6350"/>
                    <a:pt x="292100" y="16510"/>
                  </a:cubicBezTo>
                  <a:cubicBezTo>
                    <a:pt x="307340" y="29210"/>
                    <a:pt x="322580" y="53340"/>
                    <a:pt x="323850" y="80010"/>
                  </a:cubicBezTo>
                  <a:cubicBezTo>
                    <a:pt x="325120" y="125730"/>
                    <a:pt x="262890" y="208280"/>
                    <a:pt x="241300" y="273050"/>
                  </a:cubicBezTo>
                  <a:cubicBezTo>
                    <a:pt x="222250" y="335280"/>
                    <a:pt x="209550" y="402590"/>
                    <a:pt x="200660" y="463550"/>
                  </a:cubicBezTo>
                  <a:cubicBezTo>
                    <a:pt x="193040" y="516890"/>
                    <a:pt x="200660" y="582930"/>
                    <a:pt x="186690" y="615950"/>
                  </a:cubicBezTo>
                  <a:cubicBezTo>
                    <a:pt x="179070" y="636270"/>
                    <a:pt x="166370" y="648970"/>
                    <a:pt x="152400" y="657860"/>
                  </a:cubicBezTo>
                  <a:cubicBezTo>
                    <a:pt x="137160" y="665480"/>
                    <a:pt x="115570" y="669290"/>
                    <a:pt x="99060" y="665480"/>
                  </a:cubicBezTo>
                  <a:cubicBezTo>
                    <a:pt x="82550" y="661670"/>
                    <a:pt x="63500" y="648970"/>
                    <a:pt x="53340" y="635000"/>
                  </a:cubicBezTo>
                  <a:cubicBezTo>
                    <a:pt x="44450" y="622300"/>
                    <a:pt x="39370" y="582930"/>
                    <a:pt x="39370" y="582930"/>
                  </a:cubicBezTo>
                </a:path>
              </a:pathLst>
            </a:custGeom>
            <a:solidFill>
              <a:srgbClr val="E9E9E9"/>
            </a:solidFill>
            <a:ln cap="sq">
              <a:noFill/>
              <a:prstDash val="solid"/>
              <a:miter/>
            </a:ln>
          </p:spPr>
        </p:sp>
      </p:grpSp>
      <p:grpSp>
        <p:nvGrpSpPr>
          <p:cNvPr name="Group 23" id="23"/>
          <p:cNvGrpSpPr/>
          <p:nvPr/>
        </p:nvGrpSpPr>
        <p:grpSpPr>
          <a:xfrm rot="0">
            <a:off x="2096452" y="6626543"/>
            <a:ext cx="565785" cy="748665"/>
            <a:chOff x="0" y="0"/>
            <a:chExt cx="754380" cy="998220"/>
          </a:xfrm>
        </p:grpSpPr>
        <p:sp>
          <p:nvSpPr>
            <p:cNvPr name="Freeform 24" id="24"/>
            <p:cNvSpPr/>
            <p:nvPr/>
          </p:nvSpPr>
          <p:spPr>
            <a:xfrm flipH="false" flipV="false" rot="0">
              <a:off x="48260" y="46990"/>
              <a:ext cx="656590" cy="904240"/>
            </a:xfrm>
            <a:custGeom>
              <a:avLst/>
              <a:gdLst/>
              <a:ahLst/>
              <a:cxnLst/>
              <a:rect r="r" b="b" t="t" l="l"/>
              <a:pathLst>
                <a:path h="904240" w="656590">
                  <a:moveTo>
                    <a:pt x="543560" y="772160"/>
                  </a:moveTo>
                  <a:cubicBezTo>
                    <a:pt x="264160" y="619760"/>
                    <a:pt x="247650" y="626110"/>
                    <a:pt x="218440" y="632460"/>
                  </a:cubicBezTo>
                  <a:cubicBezTo>
                    <a:pt x="177800" y="641350"/>
                    <a:pt x="114300" y="685800"/>
                    <a:pt x="78740" y="684530"/>
                  </a:cubicBezTo>
                  <a:cubicBezTo>
                    <a:pt x="57150" y="684530"/>
                    <a:pt x="40640" y="676910"/>
                    <a:pt x="27940" y="665480"/>
                  </a:cubicBezTo>
                  <a:cubicBezTo>
                    <a:pt x="15240" y="654050"/>
                    <a:pt x="5080" y="633730"/>
                    <a:pt x="2540" y="615950"/>
                  </a:cubicBezTo>
                  <a:cubicBezTo>
                    <a:pt x="1270" y="599440"/>
                    <a:pt x="6350" y="576580"/>
                    <a:pt x="16510" y="562610"/>
                  </a:cubicBezTo>
                  <a:cubicBezTo>
                    <a:pt x="26670" y="548640"/>
                    <a:pt x="52070" y="549910"/>
                    <a:pt x="62230" y="532130"/>
                  </a:cubicBezTo>
                  <a:cubicBezTo>
                    <a:pt x="76200" y="505460"/>
                    <a:pt x="49530" y="445770"/>
                    <a:pt x="66040" y="402590"/>
                  </a:cubicBezTo>
                  <a:cubicBezTo>
                    <a:pt x="88900" y="342900"/>
                    <a:pt x="172720" y="262890"/>
                    <a:pt x="214630" y="220980"/>
                  </a:cubicBezTo>
                  <a:cubicBezTo>
                    <a:pt x="238760" y="194310"/>
                    <a:pt x="255270" y="179070"/>
                    <a:pt x="279400" y="163830"/>
                  </a:cubicBezTo>
                  <a:cubicBezTo>
                    <a:pt x="306070" y="148590"/>
                    <a:pt x="334010" y="139700"/>
                    <a:pt x="367030" y="130810"/>
                  </a:cubicBezTo>
                  <a:cubicBezTo>
                    <a:pt x="406400" y="120650"/>
                    <a:pt x="464820" y="99060"/>
                    <a:pt x="499110" y="110490"/>
                  </a:cubicBezTo>
                  <a:cubicBezTo>
                    <a:pt x="529590" y="120650"/>
                    <a:pt x="557530" y="151130"/>
                    <a:pt x="567690" y="182880"/>
                  </a:cubicBezTo>
                  <a:cubicBezTo>
                    <a:pt x="580390" y="220980"/>
                    <a:pt x="562610" y="285750"/>
                    <a:pt x="549910" y="332740"/>
                  </a:cubicBezTo>
                  <a:cubicBezTo>
                    <a:pt x="537210" y="377190"/>
                    <a:pt x="516890" y="406400"/>
                    <a:pt x="492760" y="459740"/>
                  </a:cubicBezTo>
                  <a:cubicBezTo>
                    <a:pt x="449580" y="548640"/>
                    <a:pt x="356870" y="753110"/>
                    <a:pt x="312420" y="820420"/>
                  </a:cubicBezTo>
                  <a:cubicBezTo>
                    <a:pt x="292100" y="848360"/>
                    <a:pt x="279400" y="862330"/>
                    <a:pt x="262890" y="876300"/>
                  </a:cubicBezTo>
                  <a:cubicBezTo>
                    <a:pt x="250190" y="886460"/>
                    <a:pt x="236220" y="897890"/>
                    <a:pt x="223520" y="900430"/>
                  </a:cubicBezTo>
                  <a:cubicBezTo>
                    <a:pt x="212090" y="902970"/>
                    <a:pt x="201930" y="901700"/>
                    <a:pt x="191770" y="899160"/>
                  </a:cubicBezTo>
                  <a:cubicBezTo>
                    <a:pt x="181610" y="896620"/>
                    <a:pt x="171450" y="891540"/>
                    <a:pt x="165100" y="883920"/>
                  </a:cubicBezTo>
                  <a:cubicBezTo>
                    <a:pt x="154940" y="873760"/>
                    <a:pt x="147320" y="859790"/>
                    <a:pt x="144780" y="840740"/>
                  </a:cubicBezTo>
                  <a:cubicBezTo>
                    <a:pt x="139700" y="808990"/>
                    <a:pt x="139700" y="756920"/>
                    <a:pt x="162560" y="701040"/>
                  </a:cubicBezTo>
                  <a:cubicBezTo>
                    <a:pt x="205740" y="586740"/>
                    <a:pt x="415290" y="273050"/>
                    <a:pt x="488950" y="237490"/>
                  </a:cubicBezTo>
                  <a:cubicBezTo>
                    <a:pt x="513080" y="224790"/>
                    <a:pt x="534670" y="231140"/>
                    <a:pt x="551180" y="240030"/>
                  </a:cubicBezTo>
                  <a:cubicBezTo>
                    <a:pt x="566420" y="248920"/>
                    <a:pt x="581660" y="275590"/>
                    <a:pt x="584200" y="292100"/>
                  </a:cubicBezTo>
                  <a:cubicBezTo>
                    <a:pt x="585470" y="307340"/>
                    <a:pt x="571500" y="320040"/>
                    <a:pt x="570230" y="337820"/>
                  </a:cubicBezTo>
                  <a:cubicBezTo>
                    <a:pt x="570230" y="364490"/>
                    <a:pt x="594360" y="398780"/>
                    <a:pt x="595630" y="439420"/>
                  </a:cubicBezTo>
                  <a:cubicBezTo>
                    <a:pt x="599440" y="499110"/>
                    <a:pt x="585470" y="610870"/>
                    <a:pt x="563880" y="661670"/>
                  </a:cubicBezTo>
                  <a:cubicBezTo>
                    <a:pt x="549910" y="693420"/>
                    <a:pt x="535940" y="720090"/>
                    <a:pt x="510540" y="728980"/>
                  </a:cubicBezTo>
                  <a:cubicBezTo>
                    <a:pt x="476250" y="741680"/>
                    <a:pt x="396240" y="725170"/>
                    <a:pt x="367030" y="697230"/>
                  </a:cubicBezTo>
                  <a:cubicBezTo>
                    <a:pt x="339090" y="670560"/>
                    <a:pt x="337820" y="615950"/>
                    <a:pt x="331470" y="571500"/>
                  </a:cubicBezTo>
                  <a:cubicBezTo>
                    <a:pt x="323850" y="523240"/>
                    <a:pt x="323850" y="477520"/>
                    <a:pt x="326390" y="415290"/>
                  </a:cubicBezTo>
                  <a:cubicBezTo>
                    <a:pt x="331470" y="321310"/>
                    <a:pt x="346710" y="127000"/>
                    <a:pt x="369570" y="62230"/>
                  </a:cubicBezTo>
                  <a:cubicBezTo>
                    <a:pt x="379730" y="35560"/>
                    <a:pt x="388620" y="19050"/>
                    <a:pt x="403860" y="10160"/>
                  </a:cubicBezTo>
                  <a:cubicBezTo>
                    <a:pt x="420370" y="1270"/>
                    <a:pt x="450850" y="0"/>
                    <a:pt x="467360" y="8890"/>
                  </a:cubicBezTo>
                  <a:cubicBezTo>
                    <a:pt x="483870" y="16510"/>
                    <a:pt x="500380" y="41910"/>
                    <a:pt x="502920" y="59690"/>
                  </a:cubicBezTo>
                  <a:cubicBezTo>
                    <a:pt x="505460" y="78740"/>
                    <a:pt x="492760" y="106680"/>
                    <a:pt x="481330" y="118110"/>
                  </a:cubicBezTo>
                  <a:cubicBezTo>
                    <a:pt x="471170" y="129540"/>
                    <a:pt x="454660" y="134620"/>
                    <a:pt x="441960" y="134620"/>
                  </a:cubicBezTo>
                  <a:cubicBezTo>
                    <a:pt x="427990" y="135890"/>
                    <a:pt x="411480" y="133350"/>
                    <a:pt x="400050" y="124460"/>
                  </a:cubicBezTo>
                  <a:cubicBezTo>
                    <a:pt x="386080" y="114300"/>
                    <a:pt x="372110" y="87630"/>
                    <a:pt x="369570" y="69850"/>
                  </a:cubicBezTo>
                  <a:cubicBezTo>
                    <a:pt x="368300" y="55880"/>
                    <a:pt x="374650" y="39370"/>
                    <a:pt x="382270" y="29210"/>
                  </a:cubicBezTo>
                  <a:cubicBezTo>
                    <a:pt x="391160" y="17780"/>
                    <a:pt x="405130" y="7620"/>
                    <a:pt x="417830" y="3810"/>
                  </a:cubicBezTo>
                  <a:cubicBezTo>
                    <a:pt x="430530" y="0"/>
                    <a:pt x="447040" y="0"/>
                    <a:pt x="459740" y="6350"/>
                  </a:cubicBezTo>
                  <a:cubicBezTo>
                    <a:pt x="476250" y="12700"/>
                    <a:pt x="492760" y="25400"/>
                    <a:pt x="501650" y="53340"/>
                  </a:cubicBezTo>
                  <a:cubicBezTo>
                    <a:pt x="527050" y="129540"/>
                    <a:pt x="453390" y="558800"/>
                    <a:pt x="449580" y="558800"/>
                  </a:cubicBezTo>
                  <a:cubicBezTo>
                    <a:pt x="447040" y="558800"/>
                    <a:pt x="444500" y="297180"/>
                    <a:pt x="464820" y="257810"/>
                  </a:cubicBezTo>
                  <a:cubicBezTo>
                    <a:pt x="471170" y="243840"/>
                    <a:pt x="478790" y="241300"/>
                    <a:pt x="488950" y="237490"/>
                  </a:cubicBezTo>
                  <a:cubicBezTo>
                    <a:pt x="501650" y="232410"/>
                    <a:pt x="521970" y="229870"/>
                    <a:pt x="535940" y="233680"/>
                  </a:cubicBezTo>
                  <a:cubicBezTo>
                    <a:pt x="549910" y="237490"/>
                    <a:pt x="566420" y="250190"/>
                    <a:pt x="574040" y="262890"/>
                  </a:cubicBezTo>
                  <a:cubicBezTo>
                    <a:pt x="581660" y="274320"/>
                    <a:pt x="588010" y="287020"/>
                    <a:pt x="582930" y="308610"/>
                  </a:cubicBezTo>
                  <a:cubicBezTo>
                    <a:pt x="568960" y="382270"/>
                    <a:pt x="330200" y="640080"/>
                    <a:pt x="287020" y="746760"/>
                  </a:cubicBezTo>
                  <a:cubicBezTo>
                    <a:pt x="265430" y="798830"/>
                    <a:pt x="279400" y="850900"/>
                    <a:pt x="262890" y="876300"/>
                  </a:cubicBezTo>
                  <a:cubicBezTo>
                    <a:pt x="252730" y="890270"/>
                    <a:pt x="237490" y="897890"/>
                    <a:pt x="223520" y="900430"/>
                  </a:cubicBezTo>
                  <a:cubicBezTo>
                    <a:pt x="209550" y="904240"/>
                    <a:pt x="189230" y="899160"/>
                    <a:pt x="177800" y="892810"/>
                  </a:cubicBezTo>
                  <a:cubicBezTo>
                    <a:pt x="167640" y="887730"/>
                    <a:pt x="160020" y="881380"/>
                    <a:pt x="154940" y="871220"/>
                  </a:cubicBezTo>
                  <a:cubicBezTo>
                    <a:pt x="148590" y="859790"/>
                    <a:pt x="140970" y="840740"/>
                    <a:pt x="144780" y="825500"/>
                  </a:cubicBezTo>
                  <a:cubicBezTo>
                    <a:pt x="149860" y="805180"/>
                    <a:pt x="176530" y="797560"/>
                    <a:pt x="195580" y="765810"/>
                  </a:cubicBezTo>
                  <a:cubicBezTo>
                    <a:pt x="247650" y="683260"/>
                    <a:pt x="438150" y="295910"/>
                    <a:pt x="410210" y="270510"/>
                  </a:cubicBezTo>
                  <a:cubicBezTo>
                    <a:pt x="398780" y="260350"/>
                    <a:pt x="347980" y="295910"/>
                    <a:pt x="322580" y="314960"/>
                  </a:cubicBezTo>
                  <a:cubicBezTo>
                    <a:pt x="295910" y="335280"/>
                    <a:pt x="280670" y="359410"/>
                    <a:pt x="256540" y="389890"/>
                  </a:cubicBezTo>
                  <a:cubicBezTo>
                    <a:pt x="223520" y="433070"/>
                    <a:pt x="170180" y="497840"/>
                    <a:pt x="143510" y="551180"/>
                  </a:cubicBezTo>
                  <a:cubicBezTo>
                    <a:pt x="120650" y="595630"/>
                    <a:pt x="120650" y="668020"/>
                    <a:pt x="97790" y="683260"/>
                  </a:cubicBezTo>
                  <a:cubicBezTo>
                    <a:pt x="82550" y="692150"/>
                    <a:pt x="58420" y="684530"/>
                    <a:pt x="43180" y="675640"/>
                  </a:cubicBezTo>
                  <a:cubicBezTo>
                    <a:pt x="25400" y="665480"/>
                    <a:pt x="5080" y="637540"/>
                    <a:pt x="2540" y="615950"/>
                  </a:cubicBezTo>
                  <a:cubicBezTo>
                    <a:pt x="0" y="595630"/>
                    <a:pt x="12700" y="567690"/>
                    <a:pt x="29210" y="548640"/>
                  </a:cubicBezTo>
                  <a:cubicBezTo>
                    <a:pt x="48260" y="527050"/>
                    <a:pt x="82550" y="510540"/>
                    <a:pt x="118110" y="497840"/>
                  </a:cubicBezTo>
                  <a:cubicBezTo>
                    <a:pt x="167640" y="481330"/>
                    <a:pt x="246380" y="464820"/>
                    <a:pt x="300990" y="471170"/>
                  </a:cubicBezTo>
                  <a:cubicBezTo>
                    <a:pt x="345440" y="477520"/>
                    <a:pt x="377190" y="497840"/>
                    <a:pt x="421640" y="520700"/>
                  </a:cubicBezTo>
                  <a:cubicBezTo>
                    <a:pt x="485140" y="553720"/>
                    <a:pt x="610870" y="617220"/>
                    <a:pt x="640080" y="657860"/>
                  </a:cubicBezTo>
                  <a:cubicBezTo>
                    <a:pt x="654050" y="676910"/>
                    <a:pt x="656590" y="694690"/>
                    <a:pt x="654050" y="711200"/>
                  </a:cubicBezTo>
                  <a:cubicBezTo>
                    <a:pt x="652780" y="727710"/>
                    <a:pt x="641350" y="749300"/>
                    <a:pt x="629920" y="759460"/>
                  </a:cubicBezTo>
                  <a:cubicBezTo>
                    <a:pt x="621030" y="769620"/>
                    <a:pt x="610870" y="774700"/>
                    <a:pt x="598170" y="777240"/>
                  </a:cubicBezTo>
                  <a:cubicBezTo>
                    <a:pt x="582930" y="781050"/>
                    <a:pt x="543560" y="772160"/>
                    <a:pt x="543560" y="772160"/>
                  </a:cubicBezTo>
                </a:path>
              </a:pathLst>
            </a:custGeom>
            <a:solidFill>
              <a:srgbClr val="FFFFFF"/>
            </a:solidFill>
            <a:ln cap="sq">
              <a:noFill/>
              <a:prstDash val="solid"/>
              <a:miter/>
            </a:ln>
          </p:spPr>
        </p:sp>
      </p:grpSp>
      <p:grpSp>
        <p:nvGrpSpPr>
          <p:cNvPr name="Group 25" id="25"/>
          <p:cNvGrpSpPr/>
          <p:nvPr/>
        </p:nvGrpSpPr>
        <p:grpSpPr>
          <a:xfrm rot="0">
            <a:off x="2890838" y="6563678"/>
            <a:ext cx="2079308" cy="1054418"/>
            <a:chOff x="0" y="0"/>
            <a:chExt cx="2772410" cy="1405890"/>
          </a:xfrm>
        </p:grpSpPr>
        <p:sp>
          <p:nvSpPr>
            <p:cNvPr name="Freeform 26" id="26"/>
            <p:cNvSpPr/>
            <p:nvPr/>
          </p:nvSpPr>
          <p:spPr>
            <a:xfrm flipH="false" flipV="false" rot="0">
              <a:off x="6350" y="34290"/>
              <a:ext cx="2717800" cy="1337310"/>
            </a:xfrm>
            <a:custGeom>
              <a:avLst/>
              <a:gdLst/>
              <a:ahLst/>
              <a:cxnLst/>
              <a:rect r="r" b="b" t="t" l="l"/>
              <a:pathLst>
                <a:path h="1337310" w="2717800">
                  <a:moveTo>
                    <a:pt x="1018540" y="356870"/>
                  </a:moveTo>
                  <a:cubicBezTo>
                    <a:pt x="1337310" y="351790"/>
                    <a:pt x="1436370" y="317500"/>
                    <a:pt x="1530350" y="330200"/>
                  </a:cubicBezTo>
                  <a:cubicBezTo>
                    <a:pt x="1633220" y="344170"/>
                    <a:pt x="1780540" y="368300"/>
                    <a:pt x="1838960" y="445770"/>
                  </a:cubicBezTo>
                  <a:cubicBezTo>
                    <a:pt x="1902460" y="529590"/>
                    <a:pt x="1898650" y="721360"/>
                    <a:pt x="1874520" y="836930"/>
                  </a:cubicBezTo>
                  <a:cubicBezTo>
                    <a:pt x="1852930" y="941070"/>
                    <a:pt x="1795780" y="1036320"/>
                    <a:pt x="1720850" y="1113790"/>
                  </a:cubicBezTo>
                  <a:cubicBezTo>
                    <a:pt x="1637030" y="1201420"/>
                    <a:pt x="1498600" y="1301750"/>
                    <a:pt x="1377950" y="1319530"/>
                  </a:cubicBezTo>
                  <a:cubicBezTo>
                    <a:pt x="1258570" y="1337310"/>
                    <a:pt x="1118870" y="1258570"/>
                    <a:pt x="1004570" y="1224280"/>
                  </a:cubicBezTo>
                  <a:cubicBezTo>
                    <a:pt x="902970" y="1193800"/>
                    <a:pt x="820420" y="1146810"/>
                    <a:pt x="725170" y="1127760"/>
                  </a:cubicBezTo>
                  <a:cubicBezTo>
                    <a:pt x="628650" y="1108710"/>
                    <a:pt x="533400" y="1136650"/>
                    <a:pt x="430530" y="1108710"/>
                  </a:cubicBezTo>
                  <a:cubicBezTo>
                    <a:pt x="307340" y="1075690"/>
                    <a:pt x="88900" y="1017270"/>
                    <a:pt x="44450" y="916940"/>
                  </a:cubicBezTo>
                  <a:cubicBezTo>
                    <a:pt x="0" y="819150"/>
                    <a:pt x="77470" y="599440"/>
                    <a:pt x="156210" y="520700"/>
                  </a:cubicBezTo>
                  <a:cubicBezTo>
                    <a:pt x="223520" y="450850"/>
                    <a:pt x="328930" y="452120"/>
                    <a:pt x="452120" y="433070"/>
                  </a:cubicBezTo>
                  <a:cubicBezTo>
                    <a:pt x="643890" y="402590"/>
                    <a:pt x="1008380" y="438150"/>
                    <a:pt x="1205230" y="408940"/>
                  </a:cubicBezTo>
                  <a:cubicBezTo>
                    <a:pt x="1336040" y="389890"/>
                    <a:pt x="1423670" y="363220"/>
                    <a:pt x="1525270" y="322580"/>
                  </a:cubicBezTo>
                  <a:cubicBezTo>
                    <a:pt x="1625600" y="281940"/>
                    <a:pt x="1709420" y="215900"/>
                    <a:pt x="1812290" y="167640"/>
                  </a:cubicBezTo>
                  <a:cubicBezTo>
                    <a:pt x="1927860" y="113030"/>
                    <a:pt x="2059940" y="33020"/>
                    <a:pt x="2186940" y="16510"/>
                  </a:cubicBezTo>
                  <a:cubicBezTo>
                    <a:pt x="2307590" y="0"/>
                    <a:pt x="2481580" y="27940"/>
                    <a:pt x="2556510" y="59690"/>
                  </a:cubicBezTo>
                  <a:cubicBezTo>
                    <a:pt x="2595880" y="74930"/>
                    <a:pt x="2613660" y="96520"/>
                    <a:pt x="2635250" y="121920"/>
                  </a:cubicBezTo>
                  <a:cubicBezTo>
                    <a:pt x="2658110" y="146050"/>
                    <a:pt x="2677160" y="175260"/>
                    <a:pt x="2689860" y="205740"/>
                  </a:cubicBezTo>
                  <a:cubicBezTo>
                    <a:pt x="2702560" y="236220"/>
                    <a:pt x="2711450" y="270510"/>
                    <a:pt x="2713990" y="302260"/>
                  </a:cubicBezTo>
                  <a:cubicBezTo>
                    <a:pt x="2717800" y="335280"/>
                    <a:pt x="2715260" y="370840"/>
                    <a:pt x="2706370" y="402590"/>
                  </a:cubicBezTo>
                  <a:cubicBezTo>
                    <a:pt x="2698750" y="434340"/>
                    <a:pt x="2684780" y="467360"/>
                    <a:pt x="2668270" y="495300"/>
                  </a:cubicBezTo>
                  <a:cubicBezTo>
                    <a:pt x="2650490" y="523240"/>
                    <a:pt x="2626360" y="549910"/>
                    <a:pt x="2600960" y="570230"/>
                  </a:cubicBezTo>
                  <a:cubicBezTo>
                    <a:pt x="2575560" y="590550"/>
                    <a:pt x="2545080" y="608330"/>
                    <a:pt x="2514600" y="619760"/>
                  </a:cubicBezTo>
                  <a:cubicBezTo>
                    <a:pt x="2482850" y="631190"/>
                    <a:pt x="2448560" y="638810"/>
                    <a:pt x="2415540" y="638810"/>
                  </a:cubicBezTo>
                  <a:cubicBezTo>
                    <a:pt x="2382520" y="640080"/>
                    <a:pt x="2348230" y="636270"/>
                    <a:pt x="2316480" y="626110"/>
                  </a:cubicBezTo>
                  <a:cubicBezTo>
                    <a:pt x="2284730" y="617220"/>
                    <a:pt x="2252980" y="600710"/>
                    <a:pt x="2226310" y="581660"/>
                  </a:cubicBezTo>
                  <a:cubicBezTo>
                    <a:pt x="2199640" y="562610"/>
                    <a:pt x="2174240" y="538480"/>
                    <a:pt x="2155190" y="511810"/>
                  </a:cubicBezTo>
                  <a:cubicBezTo>
                    <a:pt x="2136140" y="485140"/>
                    <a:pt x="2119630" y="453390"/>
                    <a:pt x="2109470" y="421640"/>
                  </a:cubicBezTo>
                  <a:cubicBezTo>
                    <a:pt x="2100580" y="391160"/>
                    <a:pt x="2095500" y="355600"/>
                    <a:pt x="2095500" y="322580"/>
                  </a:cubicBezTo>
                  <a:cubicBezTo>
                    <a:pt x="2096770" y="289560"/>
                    <a:pt x="2103120" y="255270"/>
                    <a:pt x="2114550" y="224790"/>
                  </a:cubicBezTo>
                  <a:cubicBezTo>
                    <a:pt x="2125980" y="193040"/>
                    <a:pt x="2142490" y="162560"/>
                    <a:pt x="2162810" y="137160"/>
                  </a:cubicBezTo>
                  <a:cubicBezTo>
                    <a:pt x="2184400" y="110490"/>
                    <a:pt x="2209800" y="87630"/>
                    <a:pt x="2237740" y="69850"/>
                  </a:cubicBezTo>
                  <a:cubicBezTo>
                    <a:pt x="2265680" y="50800"/>
                    <a:pt x="2297430" y="36830"/>
                    <a:pt x="2329180" y="29210"/>
                  </a:cubicBezTo>
                  <a:cubicBezTo>
                    <a:pt x="2360930" y="21590"/>
                    <a:pt x="2396490" y="17780"/>
                    <a:pt x="2429510" y="20320"/>
                  </a:cubicBezTo>
                  <a:cubicBezTo>
                    <a:pt x="2462530" y="22860"/>
                    <a:pt x="2496820" y="31750"/>
                    <a:pt x="2527300" y="44450"/>
                  </a:cubicBezTo>
                  <a:cubicBezTo>
                    <a:pt x="2557780" y="57150"/>
                    <a:pt x="2586990" y="76200"/>
                    <a:pt x="2611120" y="97790"/>
                  </a:cubicBezTo>
                  <a:cubicBezTo>
                    <a:pt x="2636520" y="119380"/>
                    <a:pt x="2658110" y="147320"/>
                    <a:pt x="2674620" y="175260"/>
                  </a:cubicBezTo>
                  <a:cubicBezTo>
                    <a:pt x="2691130" y="204470"/>
                    <a:pt x="2703830" y="237490"/>
                    <a:pt x="2710180" y="269240"/>
                  </a:cubicBezTo>
                  <a:cubicBezTo>
                    <a:pt x="2716530" y="302260"/>
                    <a:pt x="2717800" y="337820"/>
                    <a:pt x="2712720" y="369570"/>
                  </a:cubicBezTo>
                  <a:cubicBezTo>
                    <a:pt x="2708910" y="402590"/>
                    <a:pt x="2698750" y="436880"/>
                    <a:pt x="2683510" y="466090"/>
                  </a:cubicBezTo>
                  <a:cubicBezTo>
                    <a:pt x="2669540" y="495300"/>
                    <a:pt x="2649220" y="524510"/>
                    <a:pt x="2626360" y="547370"/>
                  </a:cubicBezTo>
                  <a:cubicBezTo>
                    <a:pt x="2602230" y="571500"/>
                    <a:pt x="2574290" y="591820"/>
                    <a:pt x="2545080" y="607060"/>
                  </a:cubicBezTo>
                  <a:cubicBezTo>
                    <a:pt x="2515870" y="621030"/>
                    <a:pt x="2481580" y="632460"/>
                    <a:pt x="2448560" y="636270"/>
                  </a:cubicBezTo>
                  <a:cubicBezTo>
                    <a:pt x="2416810" y="641350"/>
                    <a:pt x="2381250" y="640080"/>
                    <a:pt x="2348230" y="633730"/>
                  </a:cubicBezTo>
                  <a:cubicBezTo>
                    <a:pt x="2316480" y="628650"/>
                    <a:pt x="2255520" y="598170"/>
                    <a:pt x="2254250" y="600710"/>
                  </a:cubicBezTo>
                  <a:cubicBezTo>
                    <a:pt x="2254250" y="601980"/>
                    <a:pt x="2280920" y="608330"/>
                    <a:pt x="2279650" y="615950"/>
                  </a:cubicBezTo>
                  <a:cubicBezTo>
                    <a:pt x="2278380" y="654050"/>
                    <a:pt x="1880870" y="840740"/>
                    <a:pt x="1719580" y="909320"/>
                  </a:cubicBezTo>
                  <a:cubicBezTo>
                    <a:pt x="1605280" y="957580"/>
                    <a:pt x="1540510" y="985520"/>
                    <a:pt x="1414780" y="1008380"/>
                  </a:cubicBezTo>
                  <a:cubicBezTo>
                    <a:pt x="1220470" y="1042670"/>
                    <a:pt x="850900" y="1037590"/>
                    <a:pt x="660400" y="1037590"/>
                  </a:cubicBezTo>
                  <a:cubicBezTo>
                    <a:pt x="546100" y="1037590"/>
                    <a:pt x="434340" y="1082040"/>
                    <a:pt x="384810" y="1026160"/>
                  </a:cubicBezTo>
                  <a:cubicBezTo>
                    <a:pt x="316230" y="949960"/>
                    <a:pt x="334010" y="575310"/>
                    <a:pt x="419100" y="502920"/>
                  </a:cubicBezTo>
                  <a:cubicBezTo>
                    <a:pt x="488950" y="441960"/>
                    <a:pt x="670560" y="514350"/>
                    <a:pt x="783590" y="532130"/>
                  </a:cubicBezTo>
                  <a:cubicBezTo>
                    <a:pt x="881380" y="547370"/>
                    <a:pt x="966470" y="565150"/>
                    <a:pt x="1057910" y="595630"/>
                  </a:cubicBezTo>
                  <a:cubicBezTo>
                    <a:pt x="1155700" y="627380"/>
                    <a:pt x="1263650" y="665480"/>
                    <a:pt x="1350010" y="718820"/>
                  </a:cubicBezTo>
                  <a:cubicBezTo>
                    <a:pt x="1428750" y="768350"/>
                    <a:pt x="1569720" y="861060"/>
                    <a:pt x="1557020" y="896620"/>
                  </a:cubicBezTo>
                  <a:cubicBezTo>
                    <a:pt x="1539240" y="947420"/>
                    <a:pt x="1111250" y="918210"/>
                    <a:pt x="1018540" y="913130"/>
                  </a:cubicBezTo>
                  <a:cubicBezTo>
                    <a:pt x="985520" y="911860"/>
                    <a:pt x="976630" y="913130"/>
                    <a:pt x="951230" y="905510"/>
                  </a:cubicBezTo>
                  <a:cubicBezTo>
                    <a:pt x="916940" y="895350"/>
                    <a:pt x="862330" y="866140"/>
                    <a:pt x="834390" y="843280"/>
                  </a:cubicBezTo>
                  <a:cubicBezTo>
                    <a:pt x="814070" y="828040"/>
                    <a:pt x="802640" y="815340"/>
                    <a:pt x="789940" y="793750"/>
                  </a:cubicBezTo>
                  <a:cubicBezTo>
                    <a:pt x="770890" y="762000"/>
                    <a:pt x="746760" y="711200"/>
                    <a:pt x="741680" y="669290"/>
                  </a:cubicBezTo>
                  <a:cubicBezTo>
                    <a:pt x="736600" y="626110"/>
                    <a:pt x="742950" y="576580"/>
                    <a:pt x="758190" y="537210"/>
                  </a:cubicBezTo>
                  <a:cubicBezTo>
                    <a:pt x="773430" y="496570"/>
                    <a:pt x="807720" y="452120"/>
                    <a:pt x="834390" y="426720"/>
                  </a:cubicBezTo>
                  <a:cubicBezTo>
                    <a:pt x="852170" y="408940"/>
                    <a:pt x="866140" y="400050"/>
                    <a:pt x="889000" y="388620"/>
                  </a:cubicBezTo>
                  <a:cubicBezTo>
                    <a:pt x="922020" y="373380"/>
                    <a:pt x="1018540" y="356870"/>
                    <a:pt x="1018540" y="356870"/>
                  </a:cubicBezTo>
                </a:path>
              </a:pathLst>
            </a:custGeom>
            <a:solidFill>
              <a:srgbClr val="FFFFFF"/>
            </a:solidFill>
            <a:ln cap="sq">
              <a:noFill/>
              <a:prstDash val="solid"/>
              <a:miter/>
            </a:ln>
          </p:spPr>
        </p:sp>
      </p:grpSp>
      <p:grpSp>
        <p:nvGrpSpPr>
          <p:cNvPr name="Group 27" id="27"/>
          <p:cNvGrpSpPr/>
          <p:nvPr/>
        </p:nvGrpSpPr>
        <p:grpSpPr>
          <a:xfrm rot="0">
            <a:off x="1860233" y="4436745"/>
            <a:ext cx="1564005" cy="2993708"/>
            <a:chOff x="0" y="0"/>
            <a:chExt cx="2085340" cy="3991610"/>
          </a:xfrm>
        </p:grpSpPr>
        <p:sp>
          <p:nvSpPr>
            <p:cNvPr name="Freeform 28" id="28"/>
            <p:cNvSpPr/>
            <p:nvPr/>
          </p:nvSpPr>
          <p:spPr>
            <a:xfrm flipH="false" flipV="false" rot="0">
              <a:off x="50800" y="50800"/>
              <a:ext cx="1993900" cy="3890010"/>
            </a:xfrm>
            <a:custGeom>
              <a:avLst/>
              <a:gdLst/>
              <a:ahLst/>
              <a:cxnLst/>
              <a:rect r="r" b="b" t="t" l="l"/>
              <a:pathLst>
                <a:path h="3890010" w="1993900">
                  <a:moveTo>
                    <a:pt x="0" y="3408680"/>
                  </a:moveTo>
                  <a:cubicBezTo>
                    <a:pt x="80010" y="3023870"/>
                    <a:pt x="191770" y="2887980"/>
                    <a:pt x="266700" y="2863850"/>
                  </a:cubicBezTo>
                  <a:cubicBezTo>
                    <a:pt x="316230" y="2848610"/>
                    <a:pt x="389890" y="2908300"/>
                    <a:pt x="412750" y="2898140"/>
                  </a:cubicBezTo>
                  <a:cubicBezTo>
                    <a:pt x="424180" y="2893060"/>
                    <a:pt x="421640" y="2882900"/>
                    <a:pt x="429260" y="2870200"/>
                  </a:cubicBezTo>
                  <a:cubicBezTo>
                    <a:pt x="454660" y="2830830"/>
                    <a:pt x="585470" y="2683510"/>
                    <a:pt x="575310" y="2651760"/>
                  </a:cubicBezTo>
                  <a:cubicBezTo>
                    <a:pt x="571500" y="2637790"/>
                    <a:pt x="548640" y="2645410"/>
                    <a:pt x="528320" y="2632710"/>
                  </a:cubicBezTo>
                  <a:cubicBezTo>
                    <a:pt x="477520" y="2598420"/>
                    <a:pt x="339090" y="2484120"/>
                    <a:pt x="294640" y="2392680"/>
                  </a:cubicBezTo>
                  <a:cubicBezTo>
                    <a:pt x="252730" y="2308860"/>
                    <a:pt x="245110" y="2195830"/>
                    <a:pt x="255270" y="2110740"/>
                  </a:cubicBezTo>
                  <a:cubicBezTo>
                    <a:pt x="265430" y="2035810"/>
                    <a:pt x="346710" y="1916430"/>
                    <a:pt x="340360" y="1906270"/>
                  </a:cubicBezTo>
                  <a:cubicBezTo>
                    <a:pt x="339090" y="1905000"/>
                    <a:pt x="336550" y="1907540"/>
                    <a:pt x="334010" y="1906270"/>
                  </a:cubicBezTo>
                  <a:cubicBezTo>
                    <a:pt x="307340" y="1888490"/>
                    <a:pt x="101600" y="1534160"/>
                    <a:pt x="72390" y="1370330"/>
                  </a:cubicBezTo>
                  <a:cubicBezTo>
                    <a:pt x="50800" y="1242060"/>
                    <a:pt x="90170" y="1146810"/>
                    <a:pt x="113030" y="1012190"/>
                  </a:cubicBezTo>
                  <a:cubicBezTo>
                    <a:pt x="144780" y="833120"/>
                    <a:pt x="259080" y="400050"/>
                    <a:pt x="259080" y="397510"/>
                  </a:cubicBezTo>
                  <a:cubicBezTo>
                    <a:pt x="259080" y="397510"/>
                    <a:pt x="255270" y="373380"/>
                    <a:pt x="252730" y="361950"/>
                  </a:cubicBezTo>
                  <a:cubicBezTo>
                    <a:pt x="250190" y="349250"/>
                    <a:pt x="246380" y="325120"/>
                    <a:pt x="246380" y="325120"/>
                  </a:cubicBezTo>
                  <a:cubicBezTo>
                    <a:pt x="246380" y="325120"/>
                    <a:pt x="247650" y="300990"/>
                    <a:pt x="247650" y="288290"/>
                  </a:cubicBezTo>
                  <a:cubicBezTo>
                    <a:pt x="248920" y="275590"/>
                    <a:pt x="250190" y="251460"/>
                    <a:pt x="250190" y="251460"/>
                  </a:cubicBezTo>
                  <a:cubicBezTo>
                    <a:pt x="250190" y="251460"/>
                    <a:pt x="257810" y="228600"/>
                    <a:pt x="261620" y="215900"/>
                  </a:cubicBezTo>
                  <a:cubicBezTo>
                    <a:pt x="264160" y="204470"/>
                    <a:pt x="271780" y="181610"/>
                    <a:pt x="271780" y="181610"/>
                  </a:cubicBezTo>
                  <a:cubicBezTo>
                    <a:pt x="271780" y="180340"/>
                    <a:pt x="284480" y="160020"/>
                    <a:pt x="290830" y="149860"/>
                  </a:cubicBezTo>
                  <a:cubicBezTo>
                    <a:pt x="297180" y="138430"/>
                    <a:pt x="309880" y="118110"/>
                    <a:pt x="309880" y="118110"/>
                  </a:cubicBezTo>
                  <a:cubicBezTo>
                    <a:pt x="309880" y="116840"/>
                    <a:pt x="327660" y="100330"/>
                    <a:pt x="335280" y="91440"/>
                  </a:cubicBezTo>
                  <a:cubicBezTo>
                    <a:pt x="344170" y="82550"/>
                    <a:pt x="361950" y="66040"/>
                    <a:pt x="361950" y="66040"/>
                  </a:cubicBezTo>
                  <a:cubicBezTo>
                    <a:pt x="361950" y="64770"/>
                    <a:pt x="382270" y="53340"/>
                    <a:pt x="393700" y="46990"/>
                  </a:cubicBezTo>
                  <a:cubicBezTo>
                    <a:pt x="403860" y="39370"/>
                    <a:pt x="424180" y="27940"/>
                    <a:pt x="424180" y="26670"/>
                  </a:cubicBezTo>
                  <a:cubicBezTo>
                    <a:pt x="425450" y="26670"/>
                    <a:pt x="425450" y="26670"/>
                    <a:pt x="425450" y="26670"/>
                  </a:cubicBezTo>
                  <a:cubicBezTo>
                    <a:pt x="425450" y="26670"/>
                    <a:pt x="448310" y="20320"/>
                    <a:pt x="459740" y="16510"/>
                  </a:cubicBezTo>
                  <a:cubicBezTo>
                    <a:pt x="471170" y="12700"/>
                    <a:pt x="494030" y="5080"/>
                    <a:pt x="495300" y="5080"/>
                  </a:cubicBezTo>
                  <a:cubicBezTo>
                    <a:pt x="495300" y="5080"/>
                    <a:pt x="519430" y="3810"/>
                    <a:pt x="532130" y="2540"/>
                  </a:cubicBezTo>
                  <a:cubicBezTo>
                    <a:pt x="543560" y="2540"/>
                    <a:pt x="567690" y="0"/>
                    <a:pt x="568960" y="0"/>
                  </a:cubicBezTo>
                  <a:cubicBezTo>
                    <a:pt x="568960" y="0"/>
                    <a:pt x="593090" y="5080"/>
                    <a:pt x="604520" y="6350"/>
                  </a:cubicBezTo>
                  <a:cubicBezTo>
                    <a:pt x="617220" y="8890"/>
                    <a:pt x="641350" y="12700"/>
                    <a:pt x="641350" y="13970"/>
                  </a:cubicBezTo>
                  <a:cubicBezTo>
                    <a:pt x="641350" y="13970"/>
                    <a:pt x="664210" y="22860"/>
                    <a:pt x="674370" y="27940"/>
                  </a:cubicBezTo>
                  <a:cubicBezTo>
                    <a:pt x="685800" y="33020"/>
                    <a:pt x="708660" y="43180"/>
                    <a:pt x="708660" y="43180"/>
                  </a:cubicBezTo>
                  <a:cubicBezTo>
                    <a:pt x="708660" y="43180"/>
                    <a:pt x="727710" y="58420"/>
                    <a:pt x="737870" y="66040"/>
                  </a:cubicBezTo>
                  <a:cubicBezTo>
                    <a:pt x="746760" y="73660"/>
                    <a:pt x="765810" y="88900"/>
                    <a:pt x="767080" y="88900"/>
                  </a:cubicBezTo>
                  <a:cubicBezTo>
                    <a:pt x="767080" y="88900"/>
                    <a:pt x="782320" y="107950"/>
                    <a:pt x="789940" y="118110"/>
                  </a:cubicBezTo>
                  <a:cubicBezTo>
                    <a:pt x="797560" y="127000"/>
                    <a:pt x="811530" y="146050"/>
                    <a:pt x="812800" y="146050"/>
                  </a:cubicBezTo>
                  <a:cubicBezTo>
                    <a:pt x="812800" y="147320"/>
                    <a:pt x="822960" y="168910"/>
                    <a:pt x="828040" y="180340"/>
                  </a:cubicBezTo>
                  <a:cubicBezTo>
                    <a:pt x="833120" y="191770"/>
                    <a:pt x="835660" y="201930"/>
                    <a:pt x="843280" y="213360"/>
                  </a:cubicBezTo>
                  <a:cubicBezTo>
                    <a:pt x="852170" y="231140"/>
                    <a:pt x="867410" y="246380"/>
                    <a:pt x="883920" y="270510"/>
                  </a:cubicBezTo>
                  <a:cubicBezTo>
                    <a:pt x="909320" y="309880"/>
                    <a:pt x="932180" y="425450"/>
                    <a:pt x="980440" y="435610"/>
                  </a:cubicBezTo>
                  <a:cubicBezTo>
                    <a:pt x="1047750" y="450850"/>
                    <a:pt x="1179830" y="217170"/>
                    <a:pt x="1275080" y="227330"/>
                  </a:cubicBezTo>
                  <a:cubicBezTo>
                    <a:pt x="1386840" y="240030"/>
                    <a:pt x="1541780" y="468630"/>
                    <a:pt x="1598930" y="589280"/>
                  </a:cubicBezTo>
                  <a:cubicBezTo>
                    <a:pt x="1642110" y="680720"/>
                    <a:pt x="1631950" y="773430"/>
                    <a:pt x="1640840" y="864870"/>
                  </a:cubicBezTo>
                  <a:cubicBezTo>
                    <a:pt x="1649730" y="956310"/>
                    <a:pt x="1645920" y="1061720"/>
                    <a:pt x="1654810" y="1137920"/>
                  </a:cubicBezTo>
                  <a:cubicBezTo>
                    <a:pt x="1659890" y="1195070"/>
                    <a:pt x="1671320" y="1248410"/>
                    <a:pt x="1677670" y="1286510"/>
                  </a:cubicBezTo>
                  <a:cubicBezTo>
                    <a:pt x="1682750" y="1309370"/>
                    <a:pt x="1685290" y="1329690"/>
                    <a:pt x="1690370" y="1341120"/>
                  </a:cubicBezTo>
                  <a:cubicBezTo>
                    <a:pt x="1694180" y="1347470"/>
                    <a:pt x="1697990" y="1348740"/>
                    <a:pt x="1703070" y="1353820"/>
                  </a:cubicBezTo>
                  <a:cubicBezTo>
                    <a:pt x="1709420" y="1358900"/>
                    <a:pt x="1722120" y="1367790"/>
                    <a:pt x="1728470" y="1374140"/>
                  </a:cubicBezTo>
                  <a:cubicBezTo>
                    <a:pt x="1732280" y="1379220"/>
                    <a:pt x="1733550" y="1383030"/>
                    <a:pt x="1736090" y="1388110"/>
                  </a:cubicBezTo>
                  <a:cubicBezTo>
                    <a:pt x="1739900" y="1391920"/>
                    <a:pt x="1744980" y="1394460"/>
                    <a:pt x="1748790" y="1399540"/>
                  </a:cubicBezTo>
                  <a:cubicBezTo>
                    <a:pt x="1753870" y="1407160"/>
                    <a:pt x="1757680" y="1419860"/>
                    <a:pt x="1762760" y="1428750"/>
                  </a:cubicBezTo>
                  <a:cubicBezTo>
                    <a:pt x="1767840" y="1438910"/>
                    <a:pt x="1776730" y="1449070"/>
                    <a:pt x="1779270" y="1456690"/>
                  </a:cubicBezTo>
                  <a:cubicBezTo>
                    <a:pt x="1781810" y="1463040"/>
                    <a:pt x="1781810" y="1468120"/>
                    <a:pt x="1783080" y="1473200"/>
                  </a:cubicBezTo>
                  <a:cubicBezTo>
                    <a:pt x="1785620" y="1478280"/>
                    <a:pt x="1789430" y="1480820"/>
                    <a:pt x="1790700" y="1487170"/>
                  </a:cubicBezTo>
                  <a:cubicBezTo>
                    <a:pt x="1793240" y="1496060"/>
                    <a:pt x="1793240" y="1508760"/>
                    <a:pt x="1794510" y="1520190"/>
                  </a:cubicBezTo>
                  <a:cubicBezTo>
                    <a:pt x="1797050" y="1530350"/>
                    <a:pt x="1802130" y="1543050"/>
                    <a:pt x="1802130" y="1551940"/>
                  </a:cubicBezTo>
                  <a:cubicBezTo>
                    <a:pt x="1803400" y="1558290"/>
                    <a:pt x="1800860" y="1562100"/>
                    <a:pt x="1800860" y="1568450"/>
                  </a:cubicBezTo>
                  <a:cubicBezTo>
                    <a:pt x="1800860" y="1573530"/>
                    <a:pt x="1803400" y="1577340"/>
                    <a:pt x="1803400" y="1583690"/>
                  </a:cubicBezTo>
                  <a:cubicBezTo>
                    <a:pt x="1803400" y="1592580"/>
                    <a:pt x="1798320" y="1605280"/>
                    <a:pt x="1797050" y="1616710"/>
                  </a:cubicBezTo>
                  <a:cubicBezTo>
                    <a:pt x="1795780" y="1626870"/>
                    <a:pt x="1795780" y="1640840"/>
                    <a:pt x="1793240" y="1648460"/>
                  </a:cubicBezTo>
                  <a:cubicBezTo>
                    <a:pt x="1791970" y="1654810"/>
                    <a:pt x="1789430" y="1658620"/>
                    <a:pt x="1786890" y="1663700"/>
                  </a:cubicBezTo>
                  <a:cubicBezTo>
                    <a:pt x="1785620" y="1668780"/>
                    <a:pt x="1785620" y="1673860"/>
                    <a:pt x="1784350" y="1680210"/>
                  </a:cubicBezTo>
                  <a:cubicBezTo>
                    <a:pt x="1780540" y="1687830"/>
                    <a:pt x="1772920" y="1699260"/>
                    <a:pt x="1767840" y="1708150"/>
                  </a:cubicBezTo>
                  <a:cubicBezTo>
                    <a:pt x="1762760" y="1718310"/>
                    <a:pt x="1758950" y="1731010"/>
                    <a:pt x="1753870" y="1738630"/>
                  </a:cubicBezTo>
                  <a:cubicBezTo>
                    <a:pt x="1751330" y="1743710"/>
                    <a:pt x="1746250" y="1746250"/>
                    <a:pt x="1743710" y="1750060"/>
                  </a:cubicBezTo>
                  <a:cubicBezTo>
                    <a:pt x="1739900" y="1755140"/>
                    <a:pt x="1738630" y="1760220"/>
                    <a:pt x="1734820" y="1764030"/>
                  </a:cubicBezTo>
                  <a:cubicBezTo>
                    <a:pt x="1729740" y="1771650"/>
                    <a:pt x="1718310" y="1778000"/>
                    <a:pt x="1710690" y="1785620"/>
                  </a:cubicBezTo>
                  <a:cubicBezTo>
                    <a:pt x="1703070" y="1793240"/>
                    <a:pt x="1689100" y="1809750"/>
                    <a:pt x="1689100" y="1811020"/>
                  </a:cubicBezTo>
                  <a:cubicBezTo>
                    <a:pt x="1689100" y="1811020"/>
                    <a:pt x="1689100" y="1809750"/>
                    <a:pt x="1689100" y="1809750"/>
                  </a:cubicBezTo>
                  <a:cubicBezTo>
                    <a:pt x="1689100" y="1811020"/>
                    <a:pt x="1653540" y="1874520"/>
                    <a:pt x="1662430" y="1921510"/>
                  </a:cubicBezTo>
                  <a:cubicBezTo>
                    <a:pt x="1682750" y="2023110"/>
                    <a:pt x="1993900" y="2237740"/>
                    <a:pt x="1982470" y="2360930"/>
                  </a:cubicBezTo>
                  <a:cubicBezTo>
                    <a:pt x="1973580" y="2462530"/>
                    <a:pt x="1809750" y="2553970"/>
                    <a:pt x="1713230" y="2617470"/>
                  </a:cubicBezTo>
                  <a:cubicBezTo>
                    <a:pt x="1626870" y="2674620"/>
                    <a:pt x="1529080" y="2706370"/>
                    <a:pt x="1438910" y="2738120"/>
                  </a:cubicBezTo>
                  <a:cubicBezTo>
                    <a:pt x="1357630" y="2767330"/>
                    <a:pt x="1258570" y="2762250"/>
                    <a:pt x="1198880" y="2804160"/>
                  </a:cubicBezTo>
                  <a:cubicBezTo>
                    <a:pt x="1146810" y="2840990"/>
                    <a:pt x="1093470" y="2932430"/>
                    <a:pt x="1088390" y="2961640"/>
                  </a:cubicBezTo>
                  <a:cubicBezTo>
                    <a:pt x="1087120" y="2971800"/>
                    <a:pt x="1093470" y="2974340"/>
                    <a:pt x="1094740" y="2984500"/>
                  </a:cubicBezTo>
                  <a:cubicBezTo>
                    <a:pt x="1097280" y="2999740"/>
                    <a:pt x="1099820" y="3028950"/>
                    <a:pt x="1098550" y="3051810"/>
                  </a:cubicBezTo>
                  <a:cubicBezTo>
                    <a:pt x="1096010" y="3073400"/>
                    <a:pt x="1092200" y="3096260"/>
                    <a:pt x="1085850" y="3117850"/>
                  </a:cubicBezTo>
                  <a:cubicBezTo>
                    <a:pt x="1078230" y="3138170"/>
                    <a:pt x="1071880" y="3150870"/>
                    <a:pt x="1056640" y="3178810"/>
                  </a:cubicBezTo>
                  <a:cubicBezTo>
                    <a:pt x="1023620" y="3238500"/>
                    <a:pt x="939800" y="3365500"/>
                    <a:pt x="878840" y="3460750"/>
                  </a:cubicBezTo>
                  <a:cubicBezTo>
                    <a:pt x="815340" y="3558540"/>
                    <a:pt x="768350" y="3688080"/>
                    <a:pt x="684530" y="3759200"/>
                  </a:cubicBezTo>
                  <a:cubicBezTo>
                    <a:pt x="607060" y="3826510"/>
                    <a:pt x="501650" y="3890010"/>
                    <a:pt x="405130" y="3888740"/>
                  </a:cubicBezTo>
                  <a:cubicBezTo>
                    <a:pt x="300990" y="3887470"/>
                    <a:pt x="149860" y="3813810"/>
                    <a:pt x="81280" y="3731260"/>
                  </a:cubicBezTo>
                  <a:cubicBezTo>
                    <a:pt x="17780" y="3651250"/>
                    <a:pt x="0" y="3408680"/>
                    <a:pt x="0" y="3408680"/>
                  </a:cubicBezTo>
                </a:path>
              </a:pathLst>
            </a:custGeom>
            <a:solidFill>
              <a:srgbClr val="FFFFFF"/>
            </a:solidFill>
            <a:ln cap="sq">
              <a:noFill/>
              <a:prstDash val="solid"/>
              <a:miter/>
            </a:ln>
          </p:spPr>
        </p:sp>
      </p:grpSp>
      <p:sp>
        <p:nvSpPr>
          <p:cNvPr name="Freeform 29" id="29"/>
          <p:cNvSpPr/>
          <p:nvPr/>
        </p:nvSpPr>
        <p:spPr>
          <a:xfrm flipH="false" flipV="false" rot="0">
            <a:off x="1670050" y="4510857"/>
            <a:ext cx="1944371" cy="1852013"/>
          </a:xfrm>
          <a:custGeom>
            <a:avLst/>
            <a:gdLst/>
            <a:ahLst/>
            <a:cxnLst/>
            <a:rect r="r" b="b" t="t" l="l"/>
            <a:pathLst>
              <a:path h="1852013" w="1944371">
                <a:moveTo>
                  <a:pt x="0" y="0"/>
                </a:moveTo>
                <a:lnTo>
                  <a:pt x="1944370" y="0"/>
                </a:lnTo>
                <a:lnTo>
                  <a:pt x="1944370" y="1852013"/>
                </a:lnTo>
                <a:lnTo>
                  <a:pt x="0" y="18520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slow">
    <p:cover dir="l"/>
  </p:transition>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801177" y="5237284"/>
            <a:ext cx="19897984" cy="2686228"/>
          </a:xfrm>
          <a:custGeom>
            <a:avLst/>
            <a:gdLst/>
            <a:ahLst/>
            <a:cxnLst/>
            <a:rect r="r" b="b" t="t" l="l"/>
            <a:pathLst>
              <a:path h="2686228" w="19897984">
                <a:moveTo>
                  <a:pt x="0" y="0"/>
                </a:moveTo>
                <a:lnTo>
                  <a:pt x="19897984" y="0"/>
                </a:lnTo>
                <a:lnTo>
                  <a:pt x="19897984" y="2686227"/>
                </a:lnTo>
                <a:lnTo>
                  <a:pt x="0" y="2686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5551" y="3254811"/>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18383" y="2534085"/>
            <a:ext cx="3476032" cy="3476032"/>
          </a:xfrm>
          <a:custGeom>
            <a:avLst/>
            <a:gdLst/>
            <a:ahLst/>
            <a:cxnLst/>
            <a:rect r="r" b="b" t="t" l="l"/>
            <a:pathLst>
              <a:path h="3476032" w="3476032">
                <a:moveTo>
                  <a:pt x="0" y="0"/>
                </a:moveTo>
                <a:lnTo>
                  <a:pt x="3476032" y="0"/>
                </a:lnTo>
                <a:lnTo>
                  <a:pt x="3476032" y="3476032"/>
                </a:lnTo>
                <a:lnTo>
                  <a:pt x="0" y="347603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99290" y="2340639"/>
            <a:ext cx="3476032" cy="3476032"/>
          </a:xfrm>
          <a:custGeom>
            <a:avLst/>
            <a:gdLst/>
            <a:ahLst/>
            <a:cxnLst/>
            <a:rect r="r" b="b" t="t" l="l"/>
            <a:pathLst>
              <a:path h="3476032" w="3476032">
                <a:moveTo>
                  <a:pt x="0" y="0"/>
                </a:moveTo>
                <a:lnTo>
                  <a:pt x="3476032" y="0"/>
                </a:lnTo>
                <a:lnTo>
                  <a:pt x="3476032"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76418" y="2572034"/>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38071" y="4157332"/>
            <a:ext cx="1670990" cy="1670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1" id="11"/>
          <p:cNvGrpSpPr/>
          <p:nvPr/>
        </p:nvGrpSpPr>
        <p:grpSpPr>
          <a:xfrm rot="0">
            <a:off x="6120904" y="3436606"/>
            <a:ext cx="1670990" cy="1670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4" id="14"/>
          <p:cNvGrpSpPr/>
          <p:nvPr/>
        </p:nvGrpSpPr>
        <p:grpSpPr>
          <a:xfrm rot="0">
            <a:off x="10501193" y="3243159"/>
            <a:ext cx="1670990" cy="1670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4878939" y="3471444"/>
            <a:ext cx="1670990" cy="16709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0" id="20"/>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7">
              <a:extLst>
                <a:ext uri="{96DAC541-7B7A-43D3-8B79-37D633B846F1}">
                  <asvg:svgBlip xmlns:asvg="http://schemas.microsoft.com/office/drawing/2016/SVG/main" r:embed="rId8"/>
                </a:ext>
              </a:extLst>
            </a:blip>
            <a:stretch>
              <a:fillRect l="0" t="-290245" r="0" b="0"/>
            </a:stretch>
          </a:blipFill>
        </p:spPr>
      </p:sp>
      <p:grpSp>
        <p:nvGrpSpPr>
          <p:cNvPr name="Group 21" id="21"/>
          <p:cNvGrpSpPr/>
          <p:nvPr/>
        </p:nvGrpSpPr>
        <p:grpSpPr>
          <a:xfrm rot="0">
            <a:off x="12801522" y="-1114950"/>
            <a:ext cx="7335291" cy="2801892"/>
            <a:chOff x="0" y="0"/>
            <a:chExt cx="930920" cy="355587"/>
          </a:xfrm>
        </p:grpSpPr>
        <p:sp>
          <p:nvSpPr>
            <p:cNvPr name="Freeform 22" id="22"/>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23" id="23"/>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2822215" y="-1659968"/>
            <a:ext cx="18379715" cy="3888558"/>
            <a:chOff x="0" y="0"/>
            <a:chExt cx="1673415" cy="354041"/>
          </a:xfrm>
        </p:grpSpPr>
        <p:sp>
          <p:nvSpPr>
            <p:cNvPr name="Freeform 26" id="26"/>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27" id="27"/>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28" id="28"/>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3685790">
            <a:off x="4082168" y="3478987"/>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3685790">
            <a:off x="8494518"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3" id="33"/>
          <p:cNvSpPr/>
          <p:nvPr/>
        </p:nvSpPr>
        <p:spPr>
          <a:xfrm flipH="false" flipV="false" rot="-3605961">
            <a:off x="12915769"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4" id="34"/>
          <p:cNvSpPr/>
          <p:nvPr/>
        </p:nvSpPr>
        <p:spPr>
          <a:xfrm flipH="false" flipV="false" rot="0">
            <a:off x="1894079" y="4430082"/>
            <a:ext cx="1181616" cy="1125490"/>
          </a:xfrm>
          <a:custGeom>
            <a:avLst/>
            <a:gdLst/>
            <a:ahLst/>
            <a:cxnLst/>
            <a:rect r="r" b="b" t="t" l="l"/>
            <a:pathLst>
              <a:path h="1125490" w="1181616">
                <a:moveTo>
                  <a:pt x="0" y="0"/>
                </a:moveTo>
                <a:lnTo>
                  <a:pt x="1181617" y="0"/>
                </a:lnTo>
                <a:lnTo>
                  <a:pt x="1181617" y="1125489"/>
                </a:lnTo>
                <a:lnTo>
                  <a:pt x="0" y="112548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5" id="35"/>
          <p:cNvSpPr/>
          <p:nvPr/>
        </p:nvSpPr>
        <p:spPr>
          <a:xfrm flipH="false" flipV="false" rot="0">
            <a:off x="10770249" y="3407305"/>
            <a:ext cx="1134113" cy="1285114"/>
          </a:xfrm>
          <a:custGeom>
            <a:avLst/>
            <a:gdLst/>
            <a:ahLst/>
            <a:cxnLst/>
            <a:rect r="r" b="b" t="t" l="l"/>
            <a:pathLst>
              <a:path h="1285114" w="1134113">
                <a:moveTo>
                  <a:pt x="0" y="0"/>
                </a:moveTo>
                <a:lnTo>
                  <a:pt x="1134113" y="0"/>
                </a:lnTo>
                <a:lnTo>
                  <a:pt x="1134113" y="1285114"/>
                </a:lnTo>
                <a:lnTo>
                  <a:pt x="0" y="128511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6" id="36"/>
          <p:cNvSpPr/>
          <p:nvPr/>
        </p:nvSpPr>
        <p:spPr>
          <a:xfrm flipH="false" flipV="false" rot="0">
            <a:off x="15141747" y="3841870"/>
            <a:ext cx="1145374" cy="860462"/>
          </a:xfrm>
          <a:custGeom>
            <a:avLst/>
            <a:gdLst/>
            <a:ahLst/>
            <a:cxnLst/>
            <a:rect r="r" b="b" t="t" l="l"/>
            <a:pathLst>
              <a:path h="860462" w="1145374">
                <a:moveTo>
                  <a:pt x="0" y="0"/>
                </a:moveTo>
                <a:lnTo>
                  <a:pt x="1145374" y="0"/>
                </a:lnTo>
                <a:lnTo>
                  <a:pt x="1145374" y="860462"/>
                </a:lnTo>
                <a:lnTo>
                  <a:pt x="0" y="86046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7" id="37"/>
          <p:cNvSpPr/>
          <p:nvPr/>
        </p:nvSpPr>
        <p:spPr>
          <a:xfrm flipH="false" flipV="false" rot="0">
            <a:off x="6367643" y="3914457"/>
            <a:ext cx="1184743" cy="715289"/>
          </a:xfrm>
          <a:custGeom>
            <a:avLst/>
            <a:gdLst/>
            <a:ahLst/>
            <a:cxnLst/>
            <a:rect r="r" b="b" t="t" l="l"/>
            <a:pathLst>
              <a:path h="715289" w="1184743">
                <a:moveTo>
                  <a:pt x="0" y="0"/>
                </a:moveTo>
                <a:lnTo>
                  <a:pt x="1184743" y="0"/>
                </a:lnTo>
                <a:lnTo>
                  <a:pt x="1184743" y="715289"/>
                </a:lnTo>
                <a:lnTo>
                  <a:pt x="0" y="7152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38" id="38"/>
          <p:cNvSpPr txBox="true"/>
          <p:nvPr/>
        </p:nvSpPr>
        <p:spPr>
          <a:xfrm rot="0">
            <a:off x="1020325" y="7300755"/>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Simulating real-time API</a:t>
            </a:r>
          </a:p>
        </p:txBody>
      </p:sp>
      <p:sp>
        <p:nvSpPr>
          <p:cNvPr name="TextBox 39" id="39"/>
          <p:cNvSpPr txBox="true"/>
          <p:nvPr/>
        </p:nvSpPr>
        <p:spPr>
          <a:xfrm rot="0">
            <a:off x="1028700" y="8208805"/>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EC2 , S3 , Python</a:t>
            </a:r>
          </a:p>
        </p:txBody>
      </p:sp>
      <p:sp>
        <p:nvSpPr>
          <p:cNvPr name="TextBox 40" id="40"/>
          <p:cNvSpPr txBox="true"/>
          <p:nvPr/>
        </p:nvSpPr>
        <p:spPr>
          <a:xfrm rot="0">
            <a:off x="5403158" y="6565658"/>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Kafka </a:t>
            </a:r>
          </a:p>
        </p:txBody>
      </p:sp>
      <p:sp>
        <p:nvSpPr>
          <p:cNvPr name="TextBox 41" id="41"/>
          <p:cNvSpPr txBox="true"/>
          <p:nvPr/>
        </p:nvSpPr>
        <p:spPr>
          <a:xfrm rot="0">
            <a:off x="5403158" y="716890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Producer , Broker , Consumer </a:t>
            </a:r>
          </a:p>
        </p:txBody>
      </p:sp>
      <p:sp>
        <p:nvSpPr>
          <p:cNvPr name="TextBox 42" id="42"/>
          <p:cNvSpPr txBox="true"/>
          <p:nvPr/>
        </p:nvSpPr>
        <p:spPr>
          <a:xfrm rot="0">
            <a:off x="9783447" y="6266162"/>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Snowflake</a:t>
            </a:r>
          </a:p>
        </p:txBody>
      </p:sp>
      <p:sp>
        <p:nvSpPr>
          <p:cNvPr name="TextBox 43" id="43"/>
          <p:cNvSpPr txBox="true"/>
          <p:nvPr/>
        </p:nvSpPr>
        <p:spPr>
          <a:xfrm rot="0">
            <a:off x="9783447" y="6869412"/>
            <a:ext cx="3106483" cy="105409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Storing Raw data , Processing , </a:t>
            </a:r>
          </a:p>
          <a:p>
            <a:pPr algn="ctr">
              <a:lnSpc>
                <a:spcPts val="2800"/>
              </a:lnSpc>
            </a:pPr>
            <a:r>
              <a:rPr lang="en-US" sz="2000" spc="10">
                <a:solidFill>
                  <a:srgbClr val="23403D"/>
                </a:solidFill>
                <a:latin typeface="TT Norms"/>
                <a:ea typeface="TT Norms"/>
                <a:cs typeface="TT Norms"/>
                <a:sym typeface="TT Norms"/>
              </a:rPr>
              <a:t>Storing Processed Data</a:t>
            </a:r>
          </a:p>
        </p:txBody>
      </p:sp>
      <p:sp>
        <p:nvSpPr>
          <p:cNvPr name="TextBox 44" id="44"/>
          <p:cNvSpPr txBox="true"/>
          <p:nvPr/>
        </p:nvSpPr>
        <p:spPr>
          <a:xfrm rot="0">
            <a:off x="14161192" y="668321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Grafana</a:t>
            </a:r>
          </a:p>
        </p:txBody>
      </p:sp>
      <p:sp>
        <p:nvSpPr>
          <p:cNvPr name="TextBox 45" id="45"/>
          <p:cNvSpPr txBox="true"/>
          <p:nvPr/>
        </p:nvSpPr>
        <p:spPr>
          <a:xfrm rot="0">
            <a:off x="14161192" y="728646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Near Real-Time Dashboard</a:t>
            </a:r>
          </a:p>
        </p:txBody>
      </p:sp>
      <p:sp>
        <p:nvSpPr>
          <p:cNvPr name="TextBox 46" id="46"/>
          <p:cNvSpPr txBox="true"/>
          <p:nvPr/>
        </p:nvSpPr>
        <p:spPr>
          <a:xfrm rot="0">
            <a:off x="1244600" y="700403"/>
            <a:ext cx="1273181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DATA PIPELINE</a:t>
            </a:r>
          </a:p>
        </p:txBody>
      </p:sp>
      <p:sp>
        <p:nvSpPr>
          <p:cNvPr name="Freeform 47" id="47"/>
          <p:cNvSpPr/>
          <p:nvPr/>
        </p:nvSpPr>
        <p:spPr>
          <a:xfrm flipH="false" flipV="false" rot="-3728484">
            <a:off x="-683266" y="3226730"/>
            <a:ext cx="1895767" cy="2160418"/>
          </a:xfrm>
          <a:custGeom>
            <a:avLst/>
            <a:gdLst/>
            <a:ahLst/>
            <a:cxnLst/>
            <a:rect r="r" b="b" t="t" l="l"/>
            <a:pathLst>
              <a:path h="2160418" w="1895767">
                <a:moveTo>
                  <a:pt x="0" y="0"/>
                </a:moveTo>
                <a:lnTo>
                  <a:pt x="1895766" y="0"/>
                </a:lnTo>
                <a:lnTo>
                  <a:pt x="1895766" y="2160418"/>
                </a:lnTo>
                <a:lnTo>
                  <a:pt x="0" y="216041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046386" y="-1141292"/>
            <a:ext cx="6980756" cy="2666469"/>
            <a:chOff x="0" y="0"/>
            <a:chExt cx="930920" cy="355587"/>
          </a:xfrm>
        </p:grpSpPr>
        <p:sp>
          <p:nvSpPr>
            <p:cNvPr name="Freeform 4" id="4"/>
            <p:cNvSpPr/>
            <p:nvPr/>
          </p:nvSpPr>
          <p:spPr>
            <a:xfrm flipH="false" flipV="false" rot="0">
              <a:off x="13093" y="0"/>
              <a:ext cx="904735" cy="355587"/>
            </a:xfrm>
            <a:custGeom>
              <a:avLst/>
              <a:gdLst/>
              <a:ahLst/>
              <a:cxnLst/>
              <a:rect r="r" b="b" t="t" l="l"/>
              <a:pathLst>
                <a:path h="355587" w="904735">
                  <a:moveTo>
                    <a:pt x="681356" y="0"/>
                  </a:moveTo>
                  <a:lnTo>
                    <a:pt x="20178" y="0"/>
                  </a:lnTo>
                  <a:cubicBezTo>
                    <a:pt x="13295" y="0"/>
                    <a:pt x="6933" y="3664"/>
                    <a:pt x="3479" y="9617"/>
                  </a:cubicBezTo>
                  <a:cubicBezTo>
                    <a:pt x="24" y="15570"/>
                    <a:pt x="0" y="22911"/>
                    <a:pt x="3415" y="28887"/>
                  </a:cubicBezTo>
                  <a:lnTo>
                    <a:pt x="173599" y="326700"/>
                  </a:lnTo>
                  <a:cubicBezTo>
                    <a:pt x="183807" y="344563"/>
                    <a:pt x="202804" y="355587"/>
                    <a:pt x="223378" y="355587"/>
                  </a:cubicBezTo>
                  <a:lnTo>
                    <a:pt x="884556" y="355587"/>
                  </a:lnTo>
                  <a:cubicBezTo>
                    <a:pt x="891438" y="355587"/>
                    <a:pt x="897801" y="351924"/>
                    <a:pt x="901255" y="345971"/>
                  </a:cubicBezTo>
                  <a:cubicBezTo>
                    <a:pt x="904710" y="340018"/>
                    <a:pt x="904734" y="332676"/>
                    <a:pt x="901319" y="326700"/>
                  </a:cubicBezTo>
                  <a:lnTo>
                    <a:pt x="731134" y="28887"/>
                  </a:lnTo>
                  <a:cubicBezTo>
                    <a:pt x="720927" y="11024"/>
                    <a:pt x="701930" y="0"/>
                    <a:pt x="681356"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5173252" y="-619886"/>
            <a:ext cx="2285297" cy="2339894"/>
          </a:xfrm>
          <a:custGeom>
            <a:avLst/>
            <a:gdLst/>
            <a:ahLst/>
            <a:cxnLst/>
            <a:rect r="r" b="b" t="t" l="l"/>
            <a:pathLst>
              <a:path h="2339894" w="2285297">
                <a:moveTo>
                  <a:pt x="0" y="0"/>
                </a:moveTo>
                <a:lnTo>
                  <a:pt x="2285297" y="0"/>
                </a:lnTo>
                <a:lnTo>
                  <a:pt x="2285297" y="2339894"/>
                </a:lnTo>
                <a:lnTo>
                  <a:pt x="0" y="2339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7491374" cy="3264050"/>
            <a:chOff x="0" y="0"/>
            <a:chExt cx="1673415" cy="312275"/>
          </a:xfrm>
        </p:grpSpPr>
        <p:sp>
          <p:nvSpPr>
            <p:cNvPr name="Freeform 8" id="8"/>
            <p:cNvSpPr/>
            <p:nvPr/>
          </p:nvSpPr>
          <p:spPr>
            <a:xfrm flipH="false" flipV="false" rot="0">
              <a:off x="6637" y="0"/>
              <a:ext cx="1660142" cy="312275"/>
            </a:xfrm>
            <a:custGeom>
              <a:avLst/>
              <a:gdLst/>
              <a:ahLst/>
              <a:cxnLst/>
              <a:rect r="r" b="b" t="t" l="l"/>
              <a:pathLst>
                <a:path h="312275" w="1660142">
                  <a:moveTo>
                    <a:pt x="212054" y="0"/>
                  </a:moveTo>
                  <a:lnTo>
                    <a:pt x="1651287" y="0"/>
                  </a:lnTo>
                  <a:cubicBezTo>
                    <a:pt x="1654369" y="0"/>
                    <a:pt x="1657203" y="1687"/>
                    <a:pt x="1658673" y="4396"/>
                  </a:cubicBezTo>
                  <a:cubicBezTo>
                    <a:pt x="1660142" y="7105"/>
                    <a:pt x="1660010" y="10401"/>
                    <a:pt x="1658329" y="12985"/>
                  </a:cubicBezTo>
                  <a:lnTo>
                    <a:pt x="1472028" y="299290"/>
                  </a:lnTo>
                  <a:cubicBezTo>
                    <a:pt x="1466757" y="307389"/>
                    <a:pt x="1457750" y="312275"/>
                    <a:pt x="1448087" y="312275"/>
                  </a:cubicBezTo>
                  <a:lnTo>
                    <a:pt x="8854" y="312275"/>
                  </a:lnTo>
                  <a:cubicBezTo>
                    <a:pt x="5773" y="312275"/>
                    <a:pt x="2938" y="310587"/>
                    <a:pt x="1469" y="307878"/>
                  </a:cubicBezTo>
                  <a:cubicBezTo>
                    <a:pt x="0" y="305169"/>
                    <a:pt x="131" y="301873"/>
                    <a:pt x="1812" y="299290"/>
                  </a:cubicBezTo>
                  <a:lnTo>
                    <a:pt x="188114" y="12985"/>
                  </a:lnTo>
                  <a:cubicBezTo>
                    <a:pt x="193384" y="4885"/>
                    <a:pt x="202392" y="0"/>
                    <a:pt x="212054"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598780" y="1882448"/>
            <a:ext cx="7536820" cy="6541153"/>
          </a:xfrm>
          <a:custGeom>
            <a:avLst/>
            <a:gdLst/>
            <a:ahLst/>
            <a:cxnLst/>
            <a:rect r="r" b="b" t="t" l="l"/>
            <a:pathLst>
              <a:path h="6541153" w="7536820">
                <a:moveTo>
                  <a:pt x="0" y="0"/>
                </a:moveTo>
                <a:lnTo>
                  <a:pt x="7536820" y="0"/>
                </a:lnTo>
                <a:lnTo>
                  <a:pt x="7536820" y="6541154"/>
                </a:lnTo>
                <a:lnTo>
                  <a:pt x="0" y="65411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6797" y="86511"/>
            <a:ext cx="12710978" cy="955609"/>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LendingClub Boom Reasons</a:t>
            </a:r>
          </a:p>
        </p:txBody>
      </p:sp>
      <p:sp>
        <p:nvSpPr>
          <p:cNvPr name="TextBox 15" id="15"/>
          <p:cNvSpPr txBox="true"/>
          <p:nvPr/>
        </p:nvSpPr>
        <p:spPr>
          <a:xfrm rot="0">
            <a:off x="589247" y="4511449"/>
            <a:ext cx="8442335" cy="1206952"/>
          </a:xfrm>
          <a:prstGeom prst="rect">
            <a:avLst/>
          </a:prstGeom>
        </p:spPr>
        <p:txBody>
          <a:bodyPr anchor="t" rtlCol="false" tIns="0" lIns="0" bIns="0" rIns="0">
            <a:spAutoFit/>
          </a:bodyPr>
          <a:lstStyle/>
          <a:p>
            <a:pPr algn="l">
              <a:lnSpc>
                <a:spcPts val="4875"/>
              </a:lnSpc>
            </a:pPr>
            <a:r>
              <a:rPr lang="en-US" b="true" sz="3482" spc="17">
                <a:solidFill>
                  <a:srgbClr val="23403D"/>
                </a:solidFill>
                <a:latin typeface="TT Norms Bold"/>
                <a:ea typeface="TT Norms Bold"/>
                <a:cs typeface="TT Norms Bold"/>
                <a:sym typeface="TT Norms Bold"/>
              </a:rPr>
              <a:t>Borrowers can ask for any type of loan without giving any guarntees.</a:t>
            </a:r>
          </a:p>
        </p:txBody>
      </p:sp>
    </p:spTree>
  </p:cSld>
  <p:clrMapOvr>
    <a:masterClrMapping/>
  </p:clrMapOvr>
  <p:transition spd="slow">
    <p:cover dir="l"/>
  </p:transition>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156959"/>
            <a:ext cx="18288000" cy="4935797"/>
          </a:xfrm>
          <a:custGeom>
            <a:avLst/>
            <a:gdLst/>
            <a:ahLst/>
            <a:cxnLst/>
            <a:rect r="r" b="b" t="t" l="l"/>
            <a:pathLst>
              <a:path h="4935797" w="18288000">
                <a:moveTo>
                  <a:pt x="0" y="0"/>
                </a:moveTo>
                <a:lnTo>
                  <a:pt x="18288000" y="0"/>
                </a:lnTo>
                <a:lnTo>
                  <a:pt x="18288000" y="4935797"/>
                </a:lnTo>
                <a:lnTo>
                  <a:pt x="0" y="4935797"/>
                </a:lnTo>
                <a:lnTo>
                  <a:pt x="0" y="0"/>
                </a:lnTo>
                <a:close/>
              </a:path>
            </a:pathLst>
          </a:custGeom>
          <a:blipFill>
            <a:blip r:embed="rId11"/>
            <a:stretch>
              <a:fillRect l="0" t="0" r="0" b="-1429"/>
            </a:stretch>
          </a:blipFill>
        </p:spPr>
      </p:sp>
      <p:sp>
        <p:nvSpPr>
          <p:cNvPr name="Freeform 14" id="14"/>
          <p:cNvSpPr/>
          <p:nvPr/>
        </p:nvSpPr>
        <p:spPr>
          <a:xfrm flipH="false" flipV="false" rot="0">
            <a:off x="0" y="6265464"/>
            <a:ext cx="18489516" cy="4065849"/>
          </a:xfrm>
          <a:custGeom>
            <a:avLst/>
            <a:gdLst/>
            <a:ahLst/>
            <a:cxnLst/>
            <a:rect r="r" b="b" t="t" l="l"/>
            <a:pathLst>
              <a:path h="4065849" w="18489516">
                <a:moveTo>
                  <a:pt x="0" y="0"/>
                </a:moveTo>
                <a:lnTo>
                  <a:pt x="18489516" y="0"/>
                </a:lnTo>
                <a:lnTo>
                  <a:pt x="18489516" y="4065849"/>
                </a:lnTo>
                <a:lnTo>
                  <a:pt x="0" y="4065849"/>
                </a:lnTo>
                <a:lnTo>
                  <a:pt x="0" y="0"/>
                </a:lnTo>
                <a:close/>
              </a:path>
            </a:pathLst>
          </a:custGeom>
          <a:blipFill>
            <a:blip r:embed="rId12"/>
            <a:stretch>
              <a:fillRect l="-953" t="-6349" r="0" b="-8770"/>
            </a:stretch>
          </a:blipFill>
        </p:spPr>
      </p:sp>
      <p:sp>
        <p:nvSpPr>
          <p:cNvPr name="TextBox 15" id="15"/>
          <p:cNvSpPr txBox="true"/>
          <p:nvPr/>
        </p:nvSpPr>
        <p:spPr>
          <a:xfrm rot="0">
            <a:off x="204784" y="2857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SIMULATING WEB API</a:t>
            </a:r>
          </a:p>
        </p:txBody>
      </p:sp>
    </p:spTree>
  </p:cSld>
  <p:clrMapOvr>
    <a:masterClrMapping/>
  </p:clrMapOvr>
  <p:transition spd="slow">
    <p:cover dir="l"/>
  </p:transition>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01522" y="-1114950"/>
            <a:ext cx="7335291" cy="2408639"/>
            <a:chOff x="0" y="0"/>
            <a:chExt cx="930920" cy="305680"/>
          </a:xfrm>
        </p:grpSpPr>
        <p:sp>
          <p:nvSpPr>
            <p:cNvPr name="Freeform 3" id="3"/>
            <p:cNvSpPr/>
            <p:nvPr/>
          </p:nvSpPr>
          <p:spPr>
            <a:xfrm flipH="false" flipV="false" rot="0">
              <a:off x="13749" y="0"/>
              <a:ext cx="903423" cy="305680"/>
            </a:xfrm>
            <a:custGeom>
              <a:avLst/>
              <a:gdLst/>
              <a:ahLst/>
              <a:cxnLst/>
              <a:rect r="r" b="b" t="t" l="l"/>
              <a:pathLst>
                <a:path h="305680" w="903423">
                  <a:moveTo>
                    <a:pt x="682308" y="0"/>
                  </a:moveTo>
                  <a:lnTo>
                    <a:pt x="17914" y="0"/>
                  </a:lnTo>
                  <a:cubicBezTo>
                    <a:pt x="11659" y="0"/>
                    <a:pt x="5910" y="3441"/>
                    <a:pt x="2955" y="8954"/>
                  </a:cubicBezTo>
                  <a:cubicBezTo>
                    <a:pt x="0" y="14467"/>
                    <a:pt x="317" y="21159"/>
                    <a:pt x="3779" y="26369"/>
                  </a:cubicBezTo>
                  <a:lnTo>
                    <a:pt x="171923" y="279311"/>
                  </a:lnTo>
                  <a:cubicBezTo>
                    <a:pt x="182871" y="295782"/>
                    <a:pt x="201336" y="305680"/>
                    <a:pt x="221114" y="305680"/>
                  </a:cubicBezTo>
                  <a:lnTo>
                    <a:pt x="885508" y="305680"/>
                  </a:lnTo>
                  <a:cubicBezTo>
                    <a:pt x="891763" y="305680"/>
                    <a:pt x="897512" y="302239"/>
                    <a:pt x="900467" y="296726"/>
                  </a:cubicBezTo>
                  <a:cubicBezTo>
                    <a:pt x="903422" y="291213"/>
                    <a:pt x="903105" y="284521"/>
                    <a:pt x="899642" y="279311"/>
                  </a:cubicBezTo>
                  <a:lnTo>
                    <a:pt x="731499" y="26369"/>
                  </a:lnTo>
                  <a:cubicBezTo>
                    <a:pt x="720551" y="9898"/>
                    <a:pt x="702085" y="0"/>
                    <a:pt x="682308" y="0"/>
                  </a:cubicBezTo>
                  <a:close/>
                </a:path>
              </a:pathLst>
            </a:custGeom>
            <a:solidFill>
              <a:srgbClr val="23403D"/>
            </a:solidFill>
          </p:spPr>
        </p:sp>
        <p:sp>
          <p:nvSpPr>
            <p:cNvPr name="TextBox 4" id="4"/>
            <p:cNvSpPr txBox="true"/>
            <p:nvPr/>
          </p:nvSpPr>
          <p:spPr>
            <a:xfrm>
              <a:off x="101600" y="-66675"/>
              <a:ext cx="727720" cy="372355"/>
            </a:xfrm>
            <a:prstGeom prst="rect">
              <a:avLst/>
            </a:prstGeom>
          </p:spPr>
          <p:txBody>
            <a:bodyPr anchor="ctr" rtlCol="false" tIns="50800" lIns="50800" bIns="50800" rIns="50800"/>
            <a:lstStyle/>
            <a:p>
              <a:pPr algn="ctr">
                <a:lnSpc>
                  <a:spcPts val="3750"/>
                </a:lnSpc>
              </a:pPr>
            </a:p>
          </p:txBody>
        </p:sp>
      </p:grpSp>
      <p:sp>
        <p:nvSpPr>
          <p:cNvPr name="Freeform 5" id="5"/>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822215" y="-1659968"/>
            <a:ext cx="18379715" cy="2953657"/>
            <a:chOff x="0" y="0"/>
            <a:chExt cx="1673415" cy="268921"/>
          </a:xfrm>
        </p:grpSpPr>
        <p:sp>
          <p:nvSpPr>
            <p:cNvPr name="Freeform 7" id="7"/>
            <p:cNvSpPr/>
            <p:nvPr/>
          </p:nvSpPr>
          <p:spPr>
            <a:xfrm flipH="false" flipV="false" rot="0">
              <a:off x="6932" y="0"/>
              <a:ext cx="1659550" cy="268921"/>
            </a:xfrm>
            <a:custGeom>
              <a:avLst/>
              <a:gdLst/>
              <a:ahLst/>
              <a:cxnLst/>
              <a:rect r="r" b="b" t="t" l="l"/>
              <a:pathLst>
                <a:path h="268921" w="1659550">
                  <a:moveTo>
                    <a:pt x="211011" y="0"/>
                  </a:moveTo>
                  <a:lnTo>
                    <a:pt x="1651741" y="0"/>
                  </a:lnTo>
                  <a:cubicBezTo>
                    <a:pt x="1654525" y="0"/>
                    <a:pt x="1657070" y="1576"/>
                    <a:pt x="1658310" y="4068"/>
                  </a:cubicBezTo>
                  <a:cubicBezTo>
                    <a:pt x="1659551" y="6561"/>
                    <a:pt x="1659274" y="9541"/>
                    <a:pt x="1657596" y="11762"/>
                  </a:cubicBezTo>
                  <a:lnTo>
                    <a:pt x="1472171" y="257159"/>
                  </a:lnTo>
                  <a:cubicBezTo>
                    <a:pt x="1466574" y="264567"/>
                    <a:pt x="1457826" y="268921"/>
                    <a:pt x="1448541" y="268921"/>
                  </a:cubicBezTo>
                  <a:lnTo>
                    <a:pt x="7811" y="268921"/>
                  </a:lnTo>
                  <a:cubicBezTo>
                    <a:pt x="5026" y="268921"/>
                    <a:pt x="2482" y="267346"/>
                    <a:pt x="1241" y="264853"/>
                  </a:cubicBezTo>
                  <a:cubicBezTo>
                    <a:pt x="0" y="262360"/>
                    <a:pt x="277" y="259380"/>
                    <a:pt x="1956" y="257159"/>
                  </a:cubicBezTo>
                  <a:lnTo>
                    <a:pt x="187380" y="11762"/>
                  </a:lnTo>
                  <a:cubicBezTo>
                    <a:pt x="192978" y="4354"/>
                    <a:pt x="201726" y="0"/>
                    <a:pt x="211011" y="0"/>
                  </a:cubicBezTo>
                  <a:close/>
                </a:path>
              </a:pathLst>
            </a:custGeom>
            <a:solidFill>
              <a:srgbClr val="1D7363"/>
            </a:solidFill>
          </p:spPr>
        </p:sp>
        <p:sp>
          <p:nvSpPr>
            <p:cNvPr name="TextBox 8" id="8"/>
            <p:cNvSpPr txBox="true"/>
            <p:nvPr/>
          </p:nvSpPr>
          <p:spPr>
            <a:xfrm>
              <a:off x="101600" y="-66675"/>
              <a:ext cx="1470215" cy="335596"/>
            </a:xfrm>
            <a:prstGeom prst="rect">
              <a:avLst/>
            </a:prstGeom>
          </p:spPr>
          <p:txBody>
            <a:bodyPr anchor="ctr" rtlCol="false" tIns="50800" lIns="50800" bIns="50800" rIns="50800"/>
            <a:lstStyle/>
            <a:p>
              <a:pPr algn="ctr">
                <a:lnSpc>
                  <a:spcPts val="3750"/>
                </a:lnSpc>
              </a:pPr>
            </a:p>
          </p:txBody>
        </p:sp>
      </p:grpSp>
      <p:sp>
        <p:nvSpPr>
          <p:cNvPr name="Freeform 9" id="9"/>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3302878"/>
            <a:ext cx="10718775" cy="7004348"/>
          </a:xfrm>
          <a:custGeom>
            <a:avLst/>
            <a:gdLst/>
            <a:ahLst/>
            <a:cxnLst/>
            <a:rect r="r" b="b" t="t" l="l"/>
            <a:pathLst>
              <a:path h="7004348" w="10718775">
                <a:moveTo>
                  <a:pt x="0" y="0"/>
                </a:moveTo>
                <a:lnTo>
                  <a:pt x="10718775" y="0"/>
                </a:lnTo>
                <a:lnTo>
                  <a:pt x="10718775" y="7004348"/>
                </a:lnTo>
                <a:lnTo>
                  <a:pt x="0" y="7004348"/>
                </a:lnTo>
                <a:lnTo>
                  <a:pt x="0" y="0"/>
                </a:lnTo>
                <a:close/>
              </a:path>
            </a:pathLst>
          </a:custGeom>
          <a:blipFill>
            <a:blip r:embed="rId10"/>
            <a:stretch>
              <a:fillRect l="0" t="0" r="0" b="0"/>
            </a:stretch>
          </a:blipFill>
        </p:spPr>
      </p:sp>
      <p:sp>
        <p:nvSpPr>
          <p:cNvPr name="Freeform 13" id="13"/>
          <p:cNvSpPr/>
          <p:nvPr/>
        </p:nvSpPr>
        <p:spPr>
          <a:xfrm flipH="false" flipV="false" rot="0">
            <a:off x="8720753" y="3302878"/>
            <a:ext cx="10264611" cy="6984122"/>
          </a:xfrm>
          <a:custGeom>
            <a:avLst/>
            <a:gdLst/>
            <a:ahLst/>
            <a:cxnLst/>
            <a:rect r="r" b="b" t="t" l="l"/>
            <a:pathLst>
              <a:path h="6984122" w="10264611">
                <a:moveTo>
                  <a:pt x="0" y="0"/>
                </a:moveTo>
                <a:lnTo>
                  <a:pt x="10264611" y="0"/>
                </a:lnTo>
                <a:lnTo>
                  <a:pt x="10264611" y="6984122"/>
                </a:lnTo>
                <a:lnTo>
                  <a:pt x="0" y="6984122"/>
                </a:lnTo>
                <a:lnTo>
                  <a:pt x="0" y="0"/>
                </a:lnTo>
                <a:close/>
              </a:path>
            </a:pathLst>
          </a:custGeom>
          <a:blipFill>
            <a:blip r:embed="rId11"/>
            <a:stretch>
              <a:fillRect l="-153" t="0" r="-153" b="-1048"/>
            </a:stretch>
          </a:blipFill>
        </p:spPr>
      </p:sp>
      <p:sp>
        <p:nvSpPr>
          <p:cNvPr name="TextBox 14" id="14"/>
          <p:cNvSpPr txBox="true"/>
          <p:nvPr/>
        </p:nvSpPr>
        <p:spPr>
          <a:xfrm rot="0">
            <a:off x="116605" y="7302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SIMULATING WEB API</a:t>
            </a:r>
          </a:p>
        </p:txBody>
      </p:sp>
      <p:sp>
        <p:nvSpPr>
          <p:cNvPr name="TextBox 15" id="15"/>
          <p:cNvSpPr txBox="true"/>
          <p:nvPr/>
        </p:nvSpPr>
        <p:spPr>
          <a:xfrm rot="0">
            <a:off x="116605" y="1084651"/>
            <a:ext cx="17661434" cy="1566544"/>
          </a:xfrm>
          <a:prstGeom prst="rect">
            <a:avLst/>
          </a:prstGeom>
        </p:spPr>
        <p:txBody>
          <a:bodyPr anchor="t" rtlCol="false" tIns="0" lIns="0" bIns="0" rIns="0">
            <a:spAutoFit/>
          </a:bodyPr>
          <a:lstStyle/>
          <a:p>
            <a:pPr algn="ctr">
              <a:lnSpc>
                <a:spcPts val="12880"/>
              </a:lnSpc>
            </a:pPr>
            <a:r>
              <a:rPr lang="en-US" sz="9200" u="sng">
                <a:solidFill>
                  <a:srgbClr val="000000"/>
                </a:solidFill>
                <a:latin typeface="Canva Sans"/>
                <a:ea typeface="Canva Sans"/>
                <a:cs typeface="Canva Sans"/>
                <a:sym typeface="Canva Sans"/>
                <a:hlinkClick r:id="rId12" tooltip="http://44.201.87.53:5000/stream"/>
              </a:rPr>
              <a:t>http:44.201.87.53:5000/stream</a:t>
            </a:r>
          </a:p>
        </p:txBody>
      </p:sp>
    </p:spTree>
  </p:cSld>
  <p:clrMapOvr>
    <a:masterClrMapping/>
  </p:clrMapOvr>
  <p:transition spd="slow">
    <p:cover dir="l"/>
  </p:transition>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801177" y="5237284"/>
            <a:ext cx="19897984" cy="2686228"/>
          </a:xfrm>
          <a:custGeom>
            <a:avLst/>
            <a:gdLst/>
            <a:ahLst/>
            <a:cxnLst/>
            <a:rect r="r" b="b" t="t" l="l"/>
            <a:pathLst>
              <a:path h="2686228" w="19897984">
                <a:moveTo>
                  <a:pt x="0" y="0"/>
                </a:moveTo>
                <a:lnTo>
                  <a:pt x="19897984" y="0"/>
                </a:lnTo>
                <a:lnTo>
                  <a:pt x="19897984" y="2686227"/>
                </a:lnTo>
                <a:lnTo>
                  <a:pt x="0" y="2686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5551" y="3254811"/>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18383" y="2534085"/>
            <a:ext cx="3476032" cy="3476032"/>
          </a:xfrm>
          <a:custGeom>
            <a:avLst/>
            <a:gdLst/>
            <a:ahLst/>
            <a:cxnLst/>
            <a:rect r="r" b="b" t="t" l="l"/>
            <a:pathLst>
              <a:path h="3476032" w="3476032">
                <a:moveTo>
                  <a:pt x="0" y="0"/>
                </a:moveTo>
                <a:lnTo>
                  <a:pt x="3476032" y="0"/>
                </a:lnTo>
                <a:lnTo>
                  <a:pt x="3476032" y="3476032"/>
                </a:lnTo>
                <a:lnTo>
                  <a:pt x="0" y="347603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99290" y="2340639"/>
            <a:ext cx="3476032" cy="3476032"/>
          </a:xfrm>
          <a:custGeom>
            <a:avLst/>
            <a:gdLst/>
            <a:ahLst/>
            <a:cxnLst/>
            <a:rect r="r" b="b" t="t" l="l"/>
            <a:pathLst>
              <a:path h="3476032" w="3476032">
                <a:moveTo>
                  <a:pt x="0" y="0"/>
                </a:moveTo>
                <a:lnTo>
                  <a:pt x="3476032" y="0"/>
                </a:lnTo>
                <a:lnTo>
                  <a:pt x="3476032"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76418" y="2572034"/>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38071" y="4157332"/>
            <a:ext cx="1670990" cy="1670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1" id="11"/>
          <p:cNvGrpSpPr/>
          <p:nvPr/>
        </p:nvGrpSpPr>
        <p:grpSpPr>
          <a:xfrm rot="0">
            <a:off x="6120904" y="3436606"/>
            <a:ext cx="1670990" cy="1670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4" id="14"/>
          <p:cNvGrpSpPr/>
          <p:nvPr/>
        </p:nvGrpSpPr>
        <p:grpSpPr>
          <a:xfrm rot="0">
            <a:off x="10501193" y="3243159"/>
            <a:ext cx="1670990" cy="1670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4878939" y="3471444"/>
            <a:ext cx="1670990" cy="16709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0" id="20"/>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7">
              <a:extLst>
                <a:ext uri="{96DAC541-7B7A-43D3-8B79-37D633B846F1}">
                  <asvg:svgBlip xmlns:asvg="http://schemas.microsoft.com/office/drawing/2016/SVG/main" r:embed="rId8"/>
                </a:ext>
              </a:extLst>
            </a:blip>
            <a:stretch>
              <a:fillRect l="0" t="-290245" r="0" b="0"/>
            </a:stretch>
          </a:blipFill>
        </p:spPr>
      </p:sp>
      <p:grpSp>
        <p:nvGrpSpPr>
          <p:cNvPr name="Group 21" id="21"/>
          <p:cNvGrpSpPr/>
          <p:nvPr/>
        </p:nvGrpSpPr>
        <p:grpSpPr>
          <a:xfrm rot="0">
            <a:off x="12801522" y="-1114950"/>
            <a:ext cx="7335291" cy="2801892"/>
            <a:chOff x="0" y="0"/>
            <a:chExt cx="930920" cy="355587"/>
          </a:xfrm>
        </p:grpSpPr>
        <p:sp>
          <p:nvSpPr>
            <p:cNvPr name="Freeform 22" id="22"/>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23" id="23"/>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2822215" y="-1659968"/>
            <a:ext cx="18379715" cy="3888558"/>
            <a:chOff x="0" y="0"/>
            <a:chExt cx="1673415" cy="354041"/>
          </a:xfrm>
        </p:grpSpPr>
        <p:sp>
          <p:nvSpPr>
            <p:cNvPr name="Freeform 26" id="26"/>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27" id="27"/>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28" id="28"/>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3685790">
            <a:off x="4048128" y="3499210"/>
            <a:ext cx="1441568" cy="1642813"/>
          </a:xfrm>
          <a:custGeom>
            <a:avLst/>
            <a:gdLst/>
            <a:ahLst/>
            <a:cxnLst/>
            <a:rect r="r" b="b" t="t" l="l"/>
            <a:pathLst>
              <a:path h="1642813" w="1441568">
                <a:moveTo>
                  <a:pt x="0" y="0"/>
                </a:moveTo>
                <a:lnTo>
                  <a:pt x="1441568" y="0"/>
                </a:lnTo>
                <a:lnTo>
                  <a:pt x="1441568" y="1642813"/>
                </a:lnTo>
                <a:lnTo>
                  <a:pt x="0" y="164281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3685790">
            <a:off x="8494518"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3" id="33"/>
          <p:cNvSpPr/>
          <p:nvPr/>
        </p:nvSpPr>
        <p:spPr>
          <a:xfrm flipH="false" flipV="false" rot="-3605961">
            <a:off x="12915769"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4" id="34"/>
          <p:cNvSpPr/>
          <p:nvPr/>
        </p:nvSpPr>
        <p:spPr>
          <a:xfrm flipH="false" flipV="false" rot="0">
            <a:off x="1894079" y="4430082"/>
            <a:ext cx="1181616" cy="1125490"/>
          </a:xfrm>
          <a:custGeom>
            <a:avLst/>
            <a:gdLst/>
            <a:ahLst/>
            <a:cxnLst/>
            <a:rect r="r" b="b" t="t" l="l"/>
            <a:pathLst>
              <a:path h="1125490" w="1181616">
                <a:moveTo>
                  <a:pt x="0" y="0"/>
                </a:moveTo>
                <a:lnTo>
                  <a:pt x="1181617" y="0"/>
                </a:lnTo>
                <a:lnTo>
                  <a:pt x="1181617" y="1125489"/>
                </a:lnTo>
                <a:lnTo>
                  <a:pt x="0" y="11254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5" id="35"/>
          <p:cNvSpPr/>
          <p:nvPr/>
        </p:nvSpPr>
        <p:spPr>
          <a:xfrm flipH="false" flipV="false" rot="0">
            <a:off x="10770249" y="3407305"/>
            <a:ext cx="1134113" cy="1285114"/>
          </a:xfrm>
          <a:custGeom>
            <a:avLst/>
            <a:gdLst/>
            <a:ahLst/>
            <a:cxnLst/>
            <a:rect r="r" b="b" t="t" l="l"/>
            <a:pathLst>
              <a:path h="1285114" w="1134113">
                <a:moveTo>
                  <a:pt x="0" y="0"/>
                </a:moveTo>
                <a:lnTo>
                  <a:pt x="1134113" y="0"/>
                </a:lnTo>
                <a:lnTo>
                  <a:pt x="1134113" y="1285114"/>
                </a:lnTo>
                <a:lnTo>
                  <a:pt x="0" y="128511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6" id="36"/>
          <p:cNvSpPr/>
          <p:nvPr/>
        </p:nvSpPr>
        <p:spPr>
          <a:xfrm flipH="false" flipV="false" rot="0">
            <a:off x="15141747" y="3841870"/>
            <a:ext cx="1145374" cy="860462"/>
          </a:xfrm>
          <a:custGeom>
            <a:avLst/>
            <a:gdLst/>
            <a:ahLst/>
            <a:cxnLst/>
            <a:rect r="r" b="b" t="t" l="l"/>
            <a:pathLst>
              <a:path h="860462" w="1145374">
                <a:moveTo>
                  <a:pt x="0" y="0"/>
                </a:moveTo>
                <a:lnTo>
                  <a:pt x="1145374" y="0"/>
                </a:lnTo>
                <a:lnTo>
                  <a:pt x="1145374" y="860462"/>
                </a:lnTo>
                <a:lnTo>
                  <a:pt x="0" y="8604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7" id="37"/>
          <p:cNvSpPr/>
          <p:nvPr/>
        </p:nvSpPr>
        <p:spPr>
          <a:xfrm flipH="false" flipV="false" rot="0">
            <a:off x="6367643" y="3914457"/>
            <a:ext cx="1184743" cy="715289"/>
          </a:xfrm>
          <a:custGeom>
            <a:avLst/>
            <a:gdLst/>
            <a:ahLst/>
            <a:cxnLst/>
            <a:rect r="r" b="b" t="t" l="l"/>
            <a:pathLst>
              <a:path h="715289" w="1184743">
                <a:moveTo>
                  <a:pt x="0" y="0"/>
                </a:moveTo>
                <a:lnTo>
                  <a:pt x="1184743" y="0"/>
                </a:lnTo>
                <a:lnTo>
                  <a:pt x="1184743" y="715289"/>
                </a:lnTo>
                <a:lnTo>
                  <a:pt x="0" y="7152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8" id="38"/>
          <p:cNvSpPr txBox="true"/>
          <p:nvPr/>
        </p:nvSpPr>
        <p:spPr>
          <a:xfrm rot="0">
            <a:off x="1020325" y="7300755"/>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Simulating real-time API</a:t>
            </a:r>
          </a:p>
        </p:txBody>
      </p:sp>
      <p:sp>
        <p:nvSpPr>
          <p:cNvPr name="TextBox 39" id="39"/>
          <p:cNvSpPr txBox="true"/>
          <p:nvPr/>
        </p:nvSpPr>
        <p:spPr>
          <a:xfrm rot="0">
            <a:off x="1028700" y="8208805"/>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EC2 , S3 , Python</a:t>
            </a:r>
          </a:p>
        </p:txBody>
      </p:sp>
      <p:sp>
        <p:nvSpPr>
          <p:cNvPr name="TextBox 40" id="40"/>
          <p:cNvSpPr txBox="true"/>
          <p:nvPr/>
        </p:nvSpPr>
        <p:spPr>
          <a:xfrm rot="0">
            <a:off x="5403158" y="6565658"/>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Kafka </a:t>
            </a:r>
          </a:p>
        </p:txBody>
      </p:sp>
      <p:sp>
        <p:nvSpPr>
          <p:cNvPr name="TextBox 41" id="41"/>
          <p:cNvSpPr txBox="true"/>
          <p:nvPr/>
        </p:nvSpPr>
        <p:spPr>
          <a:xfrm rot="0">
            <a:off x="5403158" y="716890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Producer , Broker , Consumer </a:t>
            </a:r>
          </a:p>
        </p:txBody>
      </p:sp>
      <p:sp>
        <p:nvSpPr>
          <p:cNvPr name="TextBox 42" id="42"/>
          <p:cNvSpPr txBox="true"/>
          <p:nvPr/>
        </p:nvSpPr>
        <p:spPr>
          <a:xfrm rot="0">
            <a:off x="9783447" y="6266162"/>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Snowflake</a:t>
            </a:r>
          </a:p>
        </p:txBody>
      </p:sp>
      <p:sp>
        <p:nvSpPr>
          <p:cNvPr name="TextBox 43" id="43"/>
          <p:cNvSpPr txBox="true"/>
          <p:nvPr/>
        </p:nvSpPr>
        <p:spPr>
          <a:xfrm rot="0">
            <a:off x="9783447" y="6869412"/>
            <a:ext cx="3106483" cy="105409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Storing Raw data , Processing , </a:t>
            </a:r>
          </a:p>
          <a:p>
            <a:pPr algn="ctr">
              <a:lnSpc>
                <a:spcPts val="2800"/>
              </a:lnSpc>
            </a:pPr>
            <a:r>
              <a:rPr lang="en-US" sz="2000" spc="10">
                <a:solidFill>
                  <a:srgbClr val="23403D"/>
                </a:solidFill>
                <a:latin typeface="TT Norms"/>
                <a:ea typeface="TT Norms"/>
                <a:cs typeface="TT Norms"/>
                <a:sym typeface="TT Norms"/>
              </a:rPr>
              <a:t>Storing Processed Data</a:t>
            </a:r>
          </a:p>
        </p:txBody>
      </p:sp>
      <p:sp>
        <p:nvSpPr>
          <p:cNvPr name="TextBox 44" id="44"/>
          <p:cNvSpPr txBox="true"/>
          <p:nvPr/>
        </p:nvSpPr>
        <p:spPr>
          <a:xfrm rot="0">
            <a:off x="14161192" y="668321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Grafana</a:t>
            </a:r>
          </a:p>
        </p:txBody>
      </p:sp>
      <p:sp>
        <p:nvSpPr>
          <p:cNvPr name="TextBox 45" id="45"/>
          <p:cNvSpPr txBox="true"/>
          <p:nvPr/>
        </p:nvSpPr>
        <p:spPr>
          <a:xfrm rot="0">
            <a:off x="14161192" y="728646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Near Real-Time Dashboard</a:t>
            </a:r>
          </a:p>
        </p:txBody>
      </p:sp>
      <p:sp>
        <p:nvSpPr>
          <p:cNvPr name="TextBox 46" id="46"/>
          <p:cNvSpPr txBox="true"/>
          <p:nvPr/>
        </p:nvSpPr>
        <p:spPr>
          <a:xfrm rot="0">
            <a:off x="1244600" y="700403"/>
            <a:ext cx="1273181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DATA PIPELINE</a:t>
            </a:r>
          </a:p>
        </p:txBody>
      </p:sp>
    </p:spTree>
  </p:cSld>
  <p:clrMapOvr>
    <a:masterClrMapping/>
  </p:clrMapOvr>
  <p:transition spd="slow">
    <p:cover dir="l"/>
  </p:transition>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5815" y="1034447"/>
            <a:ext cx="18288000" cy="9252553"/>
          </a:xfrm>
          <a:custGeom>
            <a:avLst/>
            <a:gdLst/>
            <a:ahLst/>
            <a:cxnLst/>
            <a:rect r="r" b="b" t="t" l="l"/>
            <a:pathLst>
              <a:path h="9252553" w="18288000">
                <a:moveTo>
                  <a:pt x="0" y="0"/>
                </a:moveTo>
                <a:lnTo>
                  <a:pt x="18288000" y="0"/>
                </a:lnTo>
                <a:lnTo>
                  <a:pt x="18288000" y="9252553"/>
                </a:lnTo>
                <a:lnTo>
                  <a:pt x="0" y="9252553"/>
                </a:lnTo>
                <a:lnTo>
                  <a:pt x="0" y="0"/>
                </a:lnTo>
                <a:close/>
              </a:path>
            </a:pathLst>
          </a:custGeom>
          <a:blipFill>
            <a:blip r:embed="rId11"/>
            <a:stretch>
              <a:fillRect l="0" t="-8793" r="-4510" b="-5335"/>
            </a:stretch>
          </a:blipFill>
        </p:spPr>
      </p:sp>
      <p:sp>
        <p:nvSpPr>
          <p:cNvPr name="TextBox 14" id="14"/>
          <p:cNvSpPr txBox="true"/>
          <p:nvPr/>
        </p:nvSpPr>
        <p:spPr>
          <a:xfrm rot="0">
            <a:off x="222419" y="28575"/>
            <a:ext cx="12009589" cy="955675"/>
          </a:xfrm>
          <a:prstGeom prst="rect">
            <a:avLst/>
          </a:prstGeom>
        </p:spPr>
        <p:txBody>
          <a:bodyPr anchor="t" rtlCol="false" tIns="0" lIns="0" bIns="0" rIns="0">
            <a:spAutoFit/>
          </a:bodyPr>
          <a:lstStyle/>
          <a:p>
            <a:pPr algn="l">
              <a:lnSpc>
                <a:spcPts val="7474"/>
              </a:lnSpc>
            </a:pPr>
            <a:r>
              <a:rPr lang="en-US" b="true" sz="6499">
                <a:solidFill>
                  <a:srgbClr val="FFFFFF"/>
                </a:solidFill>
                <a:latin typeface="TT Norms Bold"/>
                <a:ea typeface="TT Norms Bold"/>
                <a:cs typeface="TT Norms Bold"/>
                <a:sym typeface="TT Norms Bold"/>
              </a:rPr>
              <a:t>KAFKA PRODUCER</a:t>
            </a:r>
          </a:p>
        </p:txBody>
      </p:sp>
    </p:spTree>
  </p:cSld>
  <p:clrMapOvr>
    <a:masterClrMapping/>
  </p:clrMapOvr>
  <p:transition spd="slow">
    <p:cover dir="l"/>
  </p:transition>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034447"/>
            <a:ext cx="18288000" cy="9349740"/>
          </a:xfrm>
          <a:custGeom>
            <a:avLst/>
            <a:gdLst/>
            <a:ahLst/>
            <a:cxnLst/>
            <a:rect r="r" b="b" t="t" l="l"/>
            <a:pathLst>
              <a:path h="9349740" w="18288000">
                <a:moveTo>
                  <a:pt x="0" y="0"/>
                </a:moveTo>
                <a:lnTo>
                  <a:pt x="18288000" y="0"/>
                </a:lnTo>
                <a:lnTo>
                  <a:pt x="18288000" y="9349740"/>
                </a:lnTo>
                <a:lnTo>
                  <a:pt x="0" y="9349740"/>
                </a:lnTo>
                <a:lnTo>
                  <a:pt x="0" y="0"/>
                </a:lnTo>
                <a:close/>
              </a:path>
            </a:pathLst>
          </a:custGeom>
          <a:blipFill>
            <a:blip r:embed="rId11"/>
            <a:stretch>
              <a:fillRect l="0" t="0" r="-3698" b="-3698"/>
            </a:stretch>
          </a:blipFill>
        </p:spPr>
      </p:sp>
      <p:sp>
        <p:nvSpPr>
          <p:cNvPr name="TextBox 14" id="14"/>
          <p:cNvSpPr txBox="true"/>
          <p:nvPr/>
        </p:nvSpPr>
        <p:spPr>
          <a:xfrm rot="0">
            <a:off x="222419" y="28575"/>
            <a:ext cx="12009589" cy="955675"/>
          </a:xfrm>
          <a:prstGeom prst="rect">
            <a:avLst/>
          </a:prstGeom>
        </p:spPr>
        <p:txBody>
          <a:bodyPr anchor="t" rtlCol="false" tIns="0" lIns="0" bIns="0" rIns="0">
            <a:spAutoFit/>
          </a:bodyPr>
          <a:lstStyle/>
          <a:p>
            <a:pPr algn="l">
              <a:lnSpc>
                <a:spcPts val="7474"/>
              </a:lnSpc>
            </a:pPr>
            <a:r>
              <a:rPr lang="en-US" b="true" sz="6499">
                <a:solidFill>
                  <a:srgbClr val="FFFFFF"/>
                </a:solidFill>
                <a:latin typeface="TT Norms Bold"/>
                <a:ea typeface="TT Norms Bold"/>
                <a:cs typeface="TT Norms Bold"/>
                <a:sym typeface="TT Norms Bold"/>
              </a:rPr>
              <a:t>CHANGE HANDLER</a:t>
            </a:r>
          </a:p>
        </p:txBody>
      </p:sp>
    </p:spTree>
  </p:cSld>
  <p:clrMapOvr>
    <a:masterClrMapping/>
  </p:clrMapOvr>
  <p:transition spd="slow">
    <p:cover dir="l"/>
  </p:transition>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028700"/>
            <a:ext cx="18698495" cy="9559605"/>
          </a:xfrm>
          <a:custGeom>
            <a:avLst/>
            <a:gdLst/>
            <a:ahLst/>
            <a:cxnLst/>
            <a:rect r="r" b="b" t="t" l="l"/>
            <a:pathLst>
              <a:path h="9559605" w="18698495">
                <a:moveTo>
                  <a:pt x="0" y="0"/>
                </a:moveTo>
                <a:lnTo>
                  <a:pt x="18698495" y="0"/>
                </a:lnTo>
                <a:lnTo>
                  <a:pt x="18698495" y="9559605"/>
                </a:lnTo>
                <a:lnTo>
                  <a:pt x="0" y="9559605"/>
                </a:lnTo>
                <a:lnTo>
                  <a:pt x="0" y="0"/>
                </a:lnTo>
                <a:close/>
              </a:path>
            </a:pathLst>
          </a:custGeom>
          <a:blipFill>
            <a:blip r:embed="rId11"/>
            <a:stretch>
              <a:fillRect l="0" t="0" r="-5330" b="-5330"/>
            </a:stretch>
          </a:blipFill>
        </p:spPr>
      </p:sp>
      <p:sp>
        <p:nvSpPr>
          <p:cNvPr name="TextBox 14" id="14"/>
          <p:cNvSpPr txBox="true"/>
          <p:nvPr/>
        </p:nvSpPr>
        <p:spPr>
          <a:xfrm rot="0">
            <a:off x="204784" y="2857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KAFKA CONSUMER</a:t>
            </a:r>
          </a:p>
        </p:txBody>
      </p:sp>
    </p:spTree>
  </p:cSld>
  <p:clrMapOvr>
    <a:masterClrMapping/>
  </p:clrMapOvr>
  <p:transition spd="slow">
    <p:cover dir="l"/>
  </p:transition>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801177" y="5237284"/>
            <a:ext cx="19897984" cy="2686228"/>
          </a:xfrm>
          <a:custGeom>
            <a:avLst/>
            <a:gdLst/>
            <a:ahLst/>
            <a:cxnLst/>
            <a:rect r="r" b="b" t="t" l="l"/>
            <a:pathLst>
              <a:path h="2686228" w="19897984">
                <a:moveTo>
                  <a:pt x="0" y="0"/>
                </a:moveTo>
                <a:lnTo>
                  <a:pt x="19897984" y="0"/>
                </a:lnTo>
                <a:lnTo>
                  <a:pt x="19897984" y="2686227"/>
                </a:lnTo>
                <a:lnTo>
                  <a:pt x="0" y="2686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5551" y="3254811"/>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18383" y="2534085"/>
            <a:ext cx="3476032" cy="3476032"/>
          </a:xfrm>
          <a:custGeom>
            <a:avLst/>
            <a:gdLst/>
            <a:ahLst/>
            <a:cxnLst/>
            <a:rect r="r" b="b" t="t" l="l"/>
            <a:pathLst>
              <a:path h="3476032" w="3476032">
                <a:moveTo>
                  <a:pt x="0" y="0"/>
                </a:moveTo>
                <a:lnTo>
                  <a:pt x="3476032" y="0"/>
                </a:lnTo>
                <a:lnTo>
                  <a:pt x="3476032" y="3476032"/>
                </a:lnTo>
                <a:lnTo>
                  <a:pt x="0" y="347603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99290" y="2340639"/>
            <a:ext cx="3476032" cy="3476032"/>
          </a:xfrm>
          <a:custGeom>
            <a:avLst/>
            <a:gdLst/>
            <a:ahLst/>
            <a:cxnLst/>
            <a:rect r="r" b="b" t="t" l="l"/>
            <a:pathLst>
              <a:path h="3476032" w="3476032">
                <a:moveTo>
                  <a:pt x="0" y="0"/>
                </a:moveTo>
                <a:lnTo>
                  <a:pt x="3476032" y="0"/>
                </a:lnTo>
                <a:lnTo>
                  <a:pt x="3476032"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76418" y="2572034"/>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38071" y="4157332"/>
            <a:ext cx="1670990" cy="1670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1" id="11"/>
          <p:cNvGrpSpPr/>
          <p:nvPr/>
        </p:nvGrpSpPr>
        <p:grpSpPr>
          <a:xfrm rot="0">
            <a:off x="6120904" y="3436606"/>
            <a:ext cx="1670990" cy="1670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4" id="14"/>
          <p:cNvGrpSpPr/>
          <p:nvPr/>
        </p:nvGrpSpPr>
        <p:grpSpPr>
          <a:xfrm rot="0">
            <a:off x="10501193" y="3243159"/>
            <a:ext cx="1670990" cy="1670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4878939" y="3471444"/>
            <a:ext cx="1670990" cy="16709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0" id="20"/>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7">
              <a:extLst>
                <a:ext uri="{96DAC541-7B7A-43D3-8B79-37D633B846F1}">
                  <asvg:svgBlip xmlns:asvg="http://schemas.microsoft.com/office/drawing/2016/SVG/main" r:embed="rId8"/>
                </a:ext>
              </a:extLst>
            </a:blip>
            <a:stretch>
              <a:fillRect l="0" t="-290245" r="0" b="0"/>
            </a:stretch>
          </a:blipFill>
        </p:spPr>
      </p:sp>
      <p:grpSp>
        <p:nvGrpSpPr>
          <p:cNvPr name="Group 21" id="21"/>
          <p:cNvGrpSpPr/>
          <p:nvPr/>
        </p:nvGrpSpPr>
        <p:grpSpPr>
          <a:xfrm rot="0">
            <a:off x="12801522" y="-1114950"/>
            <a:ext cx="7335291" cy="2801892"/>
            <a:chOff x="0" y="0"/>
            <a:chExt cx="930920" cy="355587"/>
          </a:xfrm>
        </p:grpSpPr>
        <p:sp>
          <p:nvSpPr>
            <p:cNvPr name="Freeform 22" id="22"/>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23" id="23"/>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2822215" y="-1659968"/>
            <a:ext cx="18379715" cy="3888558"/>
            <a:chOff x="0" y="0"/>
            <a:chExt cx="1673415" cy="354041"/>
          </a:xfrm>
        </p:grpSpPr>
        <p:sp>
          <p:nvSpPr>
            <p:cNvPr name="Freeform 26" id="26"/>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27" id="27"/>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28" id="28"/>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3685790">
            <a:off x="4082168" y="3478987"/>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3685790">
            <a:off x="8444134" y="3057839"/>
            <a:ext cx="1510040" cy="1720843"/>
          </a:xfrm>
          <a:custGeom>
            <a:avLst/>
            <a:gdLst/>
            <a:ahLst/>
            <a:cxnLst/>
            <a:rect r="r" b="b" t="t" l="l"/>
            <a:pathLst>
              <a:path h="1720843" w="1510040">
                <a:moveTo>
                  <a:pt x="0" y="0"/>
                </a:moveTo>
                <a:lnTo>
                  <a:pt x="1510040" y="0"/>
                </a:lnTo>
                <a:lnTo>
                  <a:pt x="1510040" y="1720843"/>
                </a:lnTo>
                <a:lnTo>
                  <a:pt x="0" y="172084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3" id="33"/>
          <p:cNvSpPr/>
          <p:nvPr/>
        </p:nvSpPr>
        <p:spPr>
          <a:xfrm flipH="false" flipV="false" rot="-3605961">
            <a:off x="12915769"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4" id="34"/>
          <p:cNvSpPr/>
          <p:nvPr/>
        </p:nvSpPr>
        <p:spPr>
          <a:xfrm flipH="false" flipV="false" rot="0">
            <a:off x="1894079" y="4430082"/>
            <a:ext cx="1181616" cy="1125490"/>
          </a:xfrm>
          <a:custGeom>
            <a:avLst/>
            <a:gdLst/>
            <a:ahLst/>
            <a:cxnLst/>
            <a:rect r="r" b="b" t="t" l="l"/>
            <a:pathLst>
              <a:path h="1125490" w="1181616">
                <a:moveTo>
                  <a:pt x="0" y="0"/>
                </a:moveTo>
                <a:lnTo>
                  <a:pt x="1181617" y="0"/>
                </a:lnTo>
                <a:lnTo>
                  <a:pt x="1181617" y="1125489"/>
                </a:lnTo>
                <a:lnTo>
                  <a:pt x="0" y="11254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5" id="35"/>
          <p:cNvSpPr/>
          <p:nvPr/>
        </p:nvSpPr>
        <p:spPr>
          <a:xfrm flipH="false" flipV="false" rot="0">
            <a:off x="10770249" y="3407305"/>
            <a:ext cx="1134113" cy="1285114"/>
          </a:xfrm>
          <a:custGeom>
            <a:avLst/>
            <a:gdLst/>
            <a:ahLst/>
            <a:cxnLst/>
            <a:rect r="r" b="b" t="t" l="l"/>
            <a:pathLst>
              <a:path h="1285114" w="1134113">
                <a:moveTo>
                  <a:pt x="0" y="0"/>
                </a:moveTo>
                <a:lnTo>
                  <a:pt x="1134113" y="0"/>
                </a:lnTo>
                <a:lnTo>
                  <a:pt x="1134113" y="1285114"/>
                </a:lnTo>
                <a:lnTo>
                  <a:pt x="0" y="128511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6" id="36"/>
          <p:cNvSpPr/>
          <p:nvPr/>
        </p:nvSpPr>
        <p:spPr>
          <a:xfrm flipH="false" flipV="false" rot="0">
            <a:off x="15141747" y="3841870"/>
            <a:ext cx="1145374" cy="860462"/>
          </a:xfrm>
          <a:custGeom>
            <a:avLst/>
            <a:gdLst/>
            <a:ahLst/>
            <a:cxnLst/>
            <a:rect r="r" b="b" t="t" l="l"/>
            <a:pathLst>
              <a:path h="860462" w="1145374">
                <a:moveTo>
                  <a:pt x="0" y="0"/>
                </a:moveTo>
                <a:lnTo>
                  <a:pt x="1145374" y="0"/>
                </a:lnTo>
                <a:lnTo>
                  <a:pt x="1145374" y="860462"/>
                </a:lnTo>
                <a:lnTo>
                  <a:pt x="0" y="8604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7" id="37"/>
          <p:cNvSpPr/>
          <p:nvPr/>
        </p:nvSpPr>
        <p:spPr>
          <a:xfrm flipH="false" flipV="false" rot="0">
            <a:off x="6367643" y="3914457"/>
            <a:ext cx="1184743" cy="715289"/>
          </a:xfrm>
          <a:custGeom>
            <a:avLst/>
            <a:gdLst/>
            <a:ahLst/>
            <a:cxnLst/>
            <a:rect r="r" b="b" t="t" l="l"/>
            <a:pathLst>
              <a:path h="715289" w="1184743">
                <a:moveTo>
                  <a:pt x="0" y="0"/>
                </a:moveTo>
                <a:lnTo>
                  <a:pt x="1184743" y="0"/>
                </a:lnTo>
                <a:lnTo>
                  <a:pt x="1184743" y="715289"/>
                </a:lnTo>
                <a:lnTo>
                  <a:pt x="0" y="7152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8" id="38"/>
          <p:cNvSpPr txBox="true"/>
          <p:nvPr/>
        </p:nvSpPr>
        <p:spPr>
          <a:xfrm rot="0">
            <a:off x="1020325" y="7300755"/>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Simulating real-time API</a:t>
            </a:r>
          </a:p>
        </p:txBody>
      </p:sp>
      <p:sp>
        <p:nvSpPr>
          <p:cNvPr name="TextBox 39" id="39"/>
          <p:cNvSpPr txBox="true"/>
          <p:nvPr/>
        </p:nvSpPr>
        <p:spPr>
          <a:xfrm rot="0">
            <a:off x="1028700" y="8208805"/>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EC2 , S3 , Python</a:t>
            </a:r>
          </a:p>
        </p:txBody>
      </p:sp>
      <p:sp>
        <p:nvSpPr>
          <p:cNvPr name="TextBox 40" id="40"/>
          <p:cNvSpPr txBox="true"/>
          <p:nvPr/>
        </p:nvSpPr>
        <p:spPr>
          <a:xfrm rot="0">
            <a:off x="5403158" y="6565658"/>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Kafka </a:t>
            </a:r>
          </a:p>
        </p:txBody>
      </p:sp>
      <p:sp>
        <p:nvSpPr>
          <p:cNvPr name="TextBox 41" id="41"/>
          <p:cNvSpPr txBox="true"/>
          <p:nvPr/>
        </p:nvSpPr>
        <p:spPr>
          <a:xfrm rot="0">
            <a:off x="5403158" y="716890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Producer , Broker , Consumer </a:t>
            </a:r>
          </a:p>
        </p:txBody>
      </p:sp>
      <p:sp>
        <p:nvSpPr>
          <p:cNvPr name="TextBox 42" id="42"/>
          <p:cNvSpPr txBox="true"/>
          <p:nvPr/>
        </p:nvSpPr>
        <p:spPr>
          <a:xfrm rot="0">
            <a:off x="9783447" y="6266162"/>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Snowflake</a:t>
            </a:r>
          </a:p>
        </p:txBody>
      </p:sp>
      <p:sp>
        <p:nvSpPr>
          <p:cNvPr name="TextBox 43" id="43"/>
          <p:cNvSpPr txBox="true"/>
          <p:nvPr/>
        </p:nvSpPr>
        <p:spPr>
          <a:xfrm rot="0">
            <a:off x="9783447" y="6869412"/>
            <a:ext cx="3106483" cy="105409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Storing Raw data , Processing , </a:t>
            </a:r>
          </a:p>
          <a:p>
            <a:pPr algn="ctr">
              <a:lnSpc>
                <a:spcPts val="2800"/>
              </a:lnSpc>
            </a:pPr>
            <a:r>
              <a:rPr lang="en-US" sz="2000" spc="10">
                <a:solidFill>
                  <a:srgbClr val="23403D"/>
                </a:solidFill>
                <a:latin typeface="TT Norms"/>
                <a:ea typeface="TT Norms"/>
                <a:cs typeface="TT Norms"/>
                <a:sym typeface="TT Norms"/>
              </a:rPr>
              <a:t>Storing Processed Data</a:t>
            </a:r>
          </a:p>
        </p:txBody>
      </p:sp>
      <p:sp>
        <p:nvSpPr>
          <p:cNvPr name="TextBox 44" id="44"/>
          <p:cNvSpPr txBox="true"/>
          <p:nvPr/>
        </p:nvSpPr>
        <p:spPr>
          <a:xfrm rot="0">
            <a:off x="14161192" y="668321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Grafana</a:t>
            </a:r>
          </a:p>
        </p:txBody>
      </p:sp>
      <p:sp>
        <p:nvSpPr>
          <p:cNvPr name="TextBox 45" id="45"/>
          <p:cNvSpPr txBox="true"/>
          <p:nvPr/>
        </p:nvSpPr>
        <p:spPr>
          <a:xfrm rot="0">
            <a:off x="14161192" y="728646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Near Real-Time Dashboard</a:t>
            </a:r>
          </a:p>
        </p:txBody>
      </p:sp>
      <p:sp>
        <p:nvSpPr>
          <p:cNvPr name="TextBox 46" id="46"/>
          <p:cNvSpPr txBox="true"/>
          <p:nvPr/>
        </p:nvSpPr>
        <p:spPr>
          <a:xfrm rot="0">
            <a:off x="1244600" y="700403"/>
            <a:ext cx="1273181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DATA PIPELINE</a:t>
            </a:r>
          </a:p>
        </p:txBody>
      </p:sp>
    </p:spTree>
  </p:cSld>
  <p:clrMapOvr>
    <a:masterClrMapping/>
  </p:clrMapOvr>
  <p:transition spd="slow">
    <p:cover dir="l"/>
  </p:transition>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162598"/>
            <a:ext cx="18471692" cy="9124402"/>
          </a:xfrm>
          <a:custGeom>
            <a:avLst/>
            <a:gdLst/>
            <a:ahLst/>
            <a:cxnLst/>
            <a:rect r="r" b="b" t="t" l="l"/>
            <a:pathLst>
              <a:path h="9124402" w="18471692">
                <a:moveTo>
                  <a:pt x="0" y="0"/>
                </a:moveTo>
                <a:lnTo>
                  <a:pt x="18471692" y="0"/>
                </a:lnTo>
                <a:lnTo>
                  <a:pt x="18471692" y="9124402"/>
                </a:lnTo>
                <a:lnTo>
                  <a:pt x="0" y="9124402"/>
                </a:lnTo>
                <a:lnTo>
                  <a:pt x="0" y="0"/>
                </a:lnTo>
                <a:close/>
              </a:path>
            </a:pathLst>
          </a:custGeom>
          <a:blipFill>
            <a:blip r:embed="rId11"/>
            <a:stretch>
              <a:fillRect l="0" t="0" r="-14345" b="-5924"/>
            </a:stretch>
          </a:blipFill>
        </p:spPr>
      </p:sp>
      <p:sp>
        <p:nvSpPr>
          <p:cNvPr name="TextBox 14" id="14"/>
          <p:cNvSpPr txBox="true"/>
          <p:nvPr/>
        </p:nvSpPr>
        <p:spPr>
          <a:xfrm rot="0">
            <a:off x="204784" y="83518"/>
            <a:ext cx="1375552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PROCESSED TABLE CREATION</a:t>
            </a:r>
          </a:p>
        </p:txBody>
      </p:sp>
    </p:spTree>
  </p:cSld>
  <p:clrMapOvr>
    <a:masterClrMapping/>
  </p:clrMapOvr>
  <p:transition spd="slow">
    <p:cover dir="l"/>
  </p:transition>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101811"/>
            <a:ext cx="18288000" cy="7248234"/>
          </a:xfrm>
          <a:custGeom>
            <a:avLst/>
            <a:gdLst/>
            <a:ahLst/>
            <a:cxnLst/>
            <a:rect r="r" b="b" t="t" l="l"/>
            <a:pathLst>
              <a:path h="7248234" w="18288000">
                <a:moveTo>
                  <a:pt x="0" y="0"/>
                </a:moveTo>
                <a:lnTo>
                  <a:pt x="18288000" y="0"/>
                </a:lnTo>
                <a:lnTo>
                  <a:pt x="18288000" y="7248234"/>
                </a:lnTo>
                <a:lnTo>
                  <a:pt x="0" y="7248234"/>
                </a:lnTo>
                <a:lnTo>
                  <a:pt x="0" y="0"/>
                </a:lnTo>
                <a:close/>
              </a:path>
            </a:pathLst>
          </a:custGeom>
          <a:blipFill>
            <a:blip r:embed="rId11"/>
            <a:stretch>
              <a:fillRect l="0" t="-5890" r="-8442" b="-32758"/>
            </a:stretch>
          </a:blipFill>
        </p:spPr>
      </p:sp>
      <p:sp>
        <p:nvSpPr>
          <p:cNvPr name="TextBox 14" id="14"/>
          <p:cNvSpPr txBox="true"/>
          <p:nvPr/>
        </p:nvSpPr>
        <p:spPr>
          <a:xfrm rot="0">
            <a:off x="169512" y="2857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 CREATION</a:t>
            </a:r>
          </a:p>
        </p:txBody>
      </p:sp>
    </p:spTree>
  </p:cSld>
  <p:clrMapOvr>
    <a:masterClrMapping/>
  </p:clrMapOvr>
  <p:transition spd="slow">
    <p:cover dir="l"/>
  </p:transition>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371164" y="3203645"/>
            <a:ext cx="18305055" cy="7083355"/>
          </a:xfrm>
          <a:custGeom>
            <a:avLst/>
            <a:gdLst/>
            <a:ahLst/>
            <a:cxnLst/>
            <a:rect r="r" b="b" t="t" l="l"/>
            <a:pathLst>
              <a:path h="7083355" w="18305055">
                <a:moveTo>
                  <a:pt x="0" y="0"/>
                </a:moveTo>
                <a:lnTo>
                  <a:pt x="18305055" y="0"/>
                </a:lnTo>
                <a:lnTo>
                  <a:pt x="18305055" y="7083355"/>
                </a:lnTo>
                <a:lnTo>
                  <a:pt x="0" y="7083355"/>
                </a:lnTo>
                <a:lnTo>
                  <a:pt x="0" y="0"/>
                </a:lnTo>
                <a:close/>
              </a:path>
            </a:pathLst>
          </a:custGeom>
          <a:blipFill>
            <a:blip r:embed="rId11"/>
            <a:stretch>
              <a:fillRect l="-2119" t="-34970" r="-76926" b="-87965"/>
            </a:stretch>
          </a:blipFill>
        </p:spPr>
      </p:sp>
      <p:sp>
        <p:nvSpPr>
          <p:cNvPr name="TextBox 14" id="14"/>
          <p:cNvSpPr txBox="true"/>
          <p:nvPr/>
        </p:nvSpPr>
        <p:spPr>
          <a:xfrm rot="0">
            <a:off x="241503" y="83518"/>
            <a:ext cx="14319873" cy="955675"/>
          </a:xfrm>
          <a:prstGeom prst="rect">
            <a:avLst/>
          </a:prstGeom>
        </p:spPr>
        <p:txBody>
          <a:bodyPr anchor="t" rtlCol="false" tIns="0" lIns="0" bIns="0" rIns="0">
            <a:spAutoFit/>
          </a:bodyPr>
          <a:lstStyle/>
          <a:p>
            <a:pPr algn="l">
              <a:lnSpc>
                <a:spcPts val="7474"/>
              </a:lnSpc>
            </a:pPr>
            <a:r>
              <a:rPr lang="en-US" b="true" sz="6499">
                <a:solidFill>
                  <a:srgbClr val="FFFFFF"/>
                </a:solidFill>
                <a:latin typeface="TT Norms Bold"/>
                <a:ea typeface="TT Norms Bold"/>
                <a:cs typeface="TT Norms Bold"/>
                <a:sym typeface="TT Norms Bold"/>
              </a:rPr>
              <a:t>PROCESSING TASK CREATIONS</a:t>
            </a:r>
          </a:p>
        </p:txBody>
      </p:sp>
      <p:sp>
        <p:nvSpPr>
          <p:cNvPr name="Freeform 15" id="15"/>
          <p:cNvSpPr/>
          <p:nvPr/>
        </p:nvSpPr>
        <p:spPr>
          <a:xfrm flipH="false" flipV="false" rot="0">
            <a:off x="9144000" y="3203645"/>
            <a:ext cx="11886497" cy="7083355"/>
          </a:xfrm>
          <a:custGeom>
            <a:avLst/>
            <a:gdLst/>
            <a:ahLst/>
            <a:cxnLst/>
            <a:rect r="r" b="b" t="t" l="l"/>
            <a:pathLst>
              <a:path h="7083355" w="11886497">
                <a:moveTo>
                  <a:pt x="0" y="0"/>
                </a:moveTo>
                <a:lnTo>
                  <a:pt x="11886497" y="0"/>
                </a:lnTo>
                <a:lnTo>
                  <a:pt x="11886497" y="7083355"/>
                </a:lnTo>
                <a:lnTo>
                  <a:pt x="0" y="7083355"/>
                </a:lnTo>
                <a:lnTo>
                  <a:pt x="0" y="0"/>
                </a:lnTo>
                <a:close/>
              </a:path>
            </a:pathLst>
          </a:custGeom>
          <a:blipFill>
            <a:blip r:embed="rId11"/>
            <a:stretch>
              <a:fillRect l="-62618" t="-116174" r="-104747" b="0"/>
            </a:stretch>
          </a:blipFill>
        </p:spPr>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433664" y="3820420"/>
            <a:ext cx="8489900" cy="3251840"/>
          </a:xfrm>
          <a:prstGeom prst="rect">
            <a:avLst/>
          </a:prstGeom>
        </p:spPr>
        <p:txBody>
          <a:bodyPr anchor="t" rtlCol="false" tIns="0" lIns="0" bIns="0" rIns="0">
            <a:spAutoFit/>
          </a:bodyPr>
          <a:lstStyle/>
          <a:p>
            <a:pPr algn="l">
              <a:lnSpc>
                <a:spcPts val="12765"/>
              </a:lnSpc>
            </a:pPr>
            <a:r>
              <a:rPr lang="en-US" sz="11100" b="true">
                <a:solidFill>
                  <a:srgbClr val="23403D"/>
                </a:solidFill>
                <a:latin typeface="TT Norms Bold"/>
                <a:ea typeface="TT Norms Bold"/>
                <a:cs typeface="TT Norms Bold"/>
                <a:sym typeface="TT Norms Bold"/>
              </a:rPr>
              <a:t>BUSINESS PROBLEMS</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139386"/>
            <a:ext cx="18288000" cy="9024163"/>
          </a:xfrm>
          <a:custGeom>
            <a:avLst/>
            <a:gdLst/>
            <a:ahLst/>
            <a:cxnLst/>
            <a:rect r="r" b="b" t="t" l="l"/>
            <a:pathLst>
              <a:path h="9024163" w="18288000">
                <a:moveTo>
                  <a:pt x="0" y="0"/>
                </a:moveTo>
                <a:lnTo>
                  <a:pt x="18288000" y="0"/>
                </a:lnTo>
                <a:lnTo>
                  <a:pt x="18288000" y="9024164"/>
                </a:lnTo>
                <a:lnTo>
                  <a:pt x="0" y="9024164"/>
                </a:lnTo>
                <a:lnTo>
                  <a:pt x="0" y="0"/>
                </a:lnTo>
                <a:close/>
              </a:path>
            </a:pathLst>
          </a:custGeom>
          <a:blipFill>
            <a:blip r:embed="rId11"/>
            <a:stretch>
              <a:fillRect l="0" t="-1367" r="0" b="-15148"/>
            </a:stretch>
          </a:blipFill>
        </p:spPr>
      </p:sp>
      <p:sp>
        <p:nvSpPr>
          <p:cNvPr name="TextBox 14" id="14"/>
          <p:cNvSpPr txBox="true"/>
          <p:nvPr/>
        </p:nvSpPr>
        <p:spPr>
          <a:xfrm rot="0">
            <a:off x="150219" y="83518"/>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CREDIT SCORE TASK</a:t>
            </a:r>
          </a:p>
        </p:txBody>
      </p:sp>
    </p:spTree>
  </p:cSld>
  <p:clrMapOvr>
    <a:masterClrMapping/>
  </p:clrMapOvr>
  <p:transition spd="slow">
    <p:cover dir="l"/>
  </p:transition>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914" y="1270246"/>
            <a:ext cx="18281086" cy="9804022"/>
          </a:xfrm>
          <a:custGeom>
            <a:avLst/>
            <a:gdLst/>
            <a:ahLst/>
            <a:cxnLst/>
            <a:rect r="r" b="b" t="t" l="l"/>
            <a:pathLst>
              <a:path h="9804022" w="18281086">
                <a:moveTo>
                  <a:pt x="0" y="0"/>
                </a:moveTo>
                <a:lnTo>
                  <a:pt x="18281086" y="0"/>
                </a:lnTo>
                <a:lnTo>
                  <a:pt x="18281086" y="9804022"/>
                </a:lnTo>
                <a:lnTo>
                  <a:pt x="0" y="9804022"/>
                </a:lnTo>
                <a:lnTo>
                  <a:pt x="0" y="0"/>
                </a:lnTo>
                <a:close/>
              </a:path>
            </a:pathLst>
          </a:custGeom>
          <a:blipFill>
            <a:blip r:embed="rId11"/>
            <a:stretch>
              <a:fillRect l="0" t="0" r="0" b="0"/>
            </a:stretch>
          </a:blipFill>
        </p:spPr>
      </p:sp>
      <p:sp>
        <p:nvSpPr>
          <p:cNvPr name="TextBox 14" id="14"/>
          <p:cNvSpPr txBox="true"/>
          <p:nvPr/>
        </p:nvSpPr>
        <p:spPr>
          <a:xfrm rot="0">
            <a:off x="134241" y="83518"/>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PROCESS LOAN TASK</a:t>
            </a:r>
          </a:p>
        </p:txBody>
      </p:sp>
    </p:spTree>
  </p:cSld>
  <p:clrMapOvr>
    <a:masterClrMapping/>
  </p:clrMapOvr>
  <p:transition spd="slow">
    <p:cover dir="l"/>
  </p:transition>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8379715" cy="3429823"/>
            <a:chOff x="0" y="0"/>
            <a:chExt cx="1673415" cy="312275"/>
          </a:xfrm>
        </p:grpSpPr>
        <p:sp>
          <p:nvSpPr>
            <p:cNvPr name="Freeform 8" id="8"/>
            <p:cNvSpPr/>
            <p:nvPr/>
          </p:nvSpPr>
          <p:spPr>
            <a:xfrm flipH="false" flipV="false" rot="0">
              <a:off x="6316" y="0"/>
              <a:ext cx="1660784" cy="312275"/>
            </a:xfrm>
            <a:custGeom>
              <a:avLst/>
              <a:gdLst/>
              <a:ahLst/>
              <a:cxnLst/>
              <a:rect r="r" b="b" t="t" l="l"/>
              <a:pathLst>
                <a:path h="312275" w="1660784">
                  <a:moveTo>
                    <a:pt x="211627" y="0"/>
                  </a:moveTo>
                  <a:lnTo>
                    <a:pt x="1652357" y="0"/>
                  </a:lnTo>
                  <a:cubicBezTo>
                    <a:pt x="1655290" y="0"/>
                    <a:pt x="1657987" y="1606"/>
                    <a:pt x="1659385" y="4184"/>
                  </a:cubicBezTo>
                  <a:cubicBezTo>
                    <a:pt x="1660784" y="6762"/>
                    <a:pt x="1660658" y="9899"/>
                    <a:pt x="1659059" y="12357"/>
                  </a:cubicBezTo>
                  <a:lnTo>
                    <a:pt x="1471940" y="299918"/>
                  </a:lnTo>
                  <a:cubicBezTo>
                    <a:pt x="1466925" y="307625"/>
                    <a:pt x="1458352" y="312275"/>
                    <a:pt x="1449157" y="312275"/>
                  </a:cubicBezTo>
                  <a:lnTo>
                    <a:pt x="8427" y="312275"/>
                  </a:lnTo>
                  <a:cubicBezTo>
                    <a:pt x="5494" y="312275"/>
                    <a:pt x="2796" y="310669"/>
                    <a:pt x="1398" y="308091"/>
                  </a:cubicBezTo>
                  <a:cubicBezTo>
                    <a:pt x="0" y="305513"/>
                    <a:pt x="125" y="302376"/>
                    <a:pt x="1725" y="299918"/>
                  </a:cubicBezTo>
                  <a:lnTo>
                    <a:pt x="188843" y="12357"/>
                  </a:lnTo>
                  <a:cubicBezTo>
                    <a:pt x="193859" y="4649"/>
                    <a:pt x="202431" y="0"/>
                    <a:pt x="211627"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270246"/>
            <a:ext cx="18569538" cy="9886500"/>
          </a:xfrm>
          <a:custGeom>
            <a:avLst/>
            <a:gdLst/>
            <a:ahLst/>
            <a:cxnLst/>
            <a:rect r="r" b="b" t="t" l="l"/>
            <a:pathLst>
              <a:path h="9886500" w="18569538">
                <a:moveTo>
                  <a:pt x="0" y="0"/>
                </a:moveTo>
                <a:lnTo>
                  <a:pt x="18569538" y="0"/>
                </a:lnTo>
                <a:lnTo>
                  <a:pt x="18569538" y="9886500"/>
                </a:lnTo>
                <a:lnTo>
                  <a:pt x="0" y="9886500"/>
                </a:lnTo>
                <a:lnTo>
                  <a:pt x="0" y="0"/>
                </a:lnTo>
                <a:close/>
              </a:path>
            </a:pathLst>
          </a:custGeom>
          <a:blipFill>
            <a:blip r:embed="rId11"/>
            <a:stretch>
              <a:fillRect l="0" t="0" r="0" b="0"/>
            </a:stretch>
          </a:blipFill>
        </p:spPr>
      </p:sp>
      <p:sp>
        <p:nvSpPr>
          <p:cNvPr name="TextBox 14" id="14"/>
          <p:cNvSpPr txBox="true"/>
          <p:nvPr/>
        </p:nvSpPr>
        <p:spPr>
          <a:xfrm rot="0">
            <a:off x="169512" y="2857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PAYMENT RECEIVED TASK</a:t>
            </a:r>
          </a:p>
        </p:txBody>
      </p:sp>
    </p:spTree>
  </p:cSld>
  <p:clrMapOvr>
    <a:masterClrMapping/>
  </p:clrMapOvr>
  <p:transition spd="slow">
    <p:cover dir="l"/>
  </p:transition>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false" flipV="false" rot="0">
            <a:off x="-801177" y="5237284"/>
            <a:ext cx="19897984" cy="2686228"/>
          </a:xfrm>
          <a:custGeom>
            <a:avLst/>
            <a:gdLst/>
            <a:ahLst/>
            <a:cxnLst/>
            <a:rect r="r" b="b" t="t" l="l"/>
            <a:pathLst>
              <a:path h="2686228" w="19897984">
                <a:moveTo>
                  <a:pt x="0" y="0"/>
                </a:moveTo>
                <a:lnTo>
                  <a:pt x="19897984" y="0"/>
                </a:lnTo>
                <a:lnTo>
                  <a:pt x="19897984" y="2686227"/>
                </a:lnTo>
                <a:lnTo>
                  <a:pt x="0" y="2686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5551" y="3254811"/>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18383" y="2534085"/>
            <a:ext cx="3476032" cy="3476032"/>
          </a:xfrm>
          <a:custGeom>
            <a:avLst/>
            <a:gdLst/>
            <a:ahLst/>
            <a:cxnLst/>
            <a:rect r="r" b="b" t="t" l="l"/>
            <a:pathLst>
              <a:path h="3476032" w="3476032">
                <a:moveTo>
                  <a:pt x="0" y="0"/>
                </a:moveTo>
                <a:lnTo>
                  <a:pt x="3476032" y="0"/>
                </a:lnTo>
                <a:lnTo>
                  <a:pt x="3476032" y="3476032"/>
                </a:lnTo>
                <a:lnTo>
                  <a:pt x="0" y="347603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99290" y="2340639"/>
            <a:ext cx="3476032" cy="3476032"/>
          </a:xfrm>
          <a:custGeom>
            <a:avLst/>
            <a:gdLst/>
            <a:ahLst/>
            <a:cxnLst/>
            <a:rect r="r" b="b" t="t" l="l"/>
            <a:pathLst>
              <a:path h="3476032" w="3476032">
                <a:moveTo>
                  <a:pt x="0" y="0"/>
                </a:moveTo>
                <a:lnTo>
                  <a:pt x="3476032" y="0"/>
                </a:lnTo>
                <a:lnTo>
                  <a:pt x="3476032"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76418" y="2572034"/>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738071" y="4157332"/>
            <a:ext cx="1670990" cy="1670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1" id="11"/>
          <p:cNvGrpSpPr/>
          <p:nvPr/>
        </p:nvGrpSpPr>
        <p:grpSpPr>
          <a:xfrm rot="0">
            <a:off x="6120904" y="3436606"/>
            <a:ext cx="1670990" cy="1670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4" id="14"/>
          <p:cNvGrpSpPr/>
          <p:nvPr/>
        </p:nvGrpSpPr>
        <p:grpSpPr>
          <a:xfrm rot="0">
            <a:off x="10501193" y="3243159"/>
            <a:ext cx="1670990" cy="1670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7" id="17"/>
          <p:cNvGrpSpPr/>
          <p:nvPr/>
        </p:nvGrpSpPr>
        <p:grpSpPr>
          <a:xfrm rot="0">
            <a:off x="14878939" y="3471444"/>
            <a:ext cx="1670990" cy="16709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0" id="20"/>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7">
              <a:extLst>
                <a:ext uri="{96DAC541-7B7A-43D3-8B79-37D633B846F1}">
                  <asvg:svgBlip xmlns:asvg="http://schemas.microsoft.com/office/drawing/2016/SVG/main" r:embed="rId8"/>
                </a:ext>
              </a:extLst>
            </a:blip>
            <a:stretch>
              <a:fillRect l="0" t="-290245" r="0" b="0"/>
            </a:stretch>
          </a:blipFill>
        </p:spPr>
      </p:sp>
      <p:grpSp>
        <p:nvGrpSpPr>
          <p:cNvPr name="Group 21" id="21"/>
          <p:cNvGrpSpPr/>
          <p:nvPr/>
        </p:nvGrpSpPr>
        <p:grpSpPr>
          <a:xfrm rot="0">
            <a:off x="12801522" y="-1114950"/>
            <a:ext cx="7335291" cy="2801892"/>
            <a:chOff x="0" y="0"/>
            <a:chExt cx="930920" cy="355587"/>
          </a:xfrm>
        </p:grpSpPr>
        <p:sp>
          <p:nvSpPr>
            <p:cNvPr name="Freeform 22" id="22"/>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23403D"/>
            </a:solidFill>
          </p:spPr>
        </p:sp>
        <p:sp>
          <p:nvSpPr>
            <p:cNvPr name="TextBox 23" id="23"/>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2822215" y="-1659968"/>
            <a:ext cx="18379715" cy="3888558"/>
            <a:chOff x="0" y="0"/>
            <a:chExt cx="1673415" cy="354041"/>
          </a:xfrm>
        </p:grpSpPr>
        <p:sp>
          <p:nvSpPr>
            <p:cNvPr name="Freeform 26" id="26"/>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1D7363"/>
            </a:solidFill>
          </p:spPr>
        </p:sp>
        <p:sp>
          <p:nvSpPr>
            <p:cNvPr name="TextBox 27" id="27"/>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28" id="28"/>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11">
              <a:alphaModFix amt="50000"/>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3685790">
            <a:off x="4082168" y="3478987"/>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3685790">
            <a:off x="8494518"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3" id="33"/>
          <p:cNvSpPr/>
          <p:nvPr/>
        </p:nvSpPr>
        <p:spPr>
          <a:xfrm flipH="false" flipV="false" rot="-3355672">
            <a:off x="12860860" y="3059671"/>
            <a:ext cx="1514043" cy="1725405"/>
          </a:xfrm>
          <a:custGeom>
            <a:avLst/>
            <a:gdLst/>
            <a:ahLst/>
            <a:cxnLst/>
            <a:rect r="r" b="b" t="t" l="l"/>
            <a:pathLst>
              <a:path h="1725405" w="1514043">
                <a:moveTo>
                  <a:pt x="0" y="0"/>
                </a:moveTo>
                <a:lnTo>
                  <a:pt x="1514044" y="0"/>
                </a:lnTo>
                <a:lnTo>
                  <a:pt x="1514044" y="1725405"/>
                </a:lnTo>
                <a:lnTo>
                  <a:pt x="0" y="172540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4" id="34"/>
          <p:cNvSpPr/>
          <p:nvPr/>
        </p:nvSpPr>
        <p:spPr>
          <a:xfrm flipH="false" flipV="false" rot="0">
            <a:off x="1894079" y="4430082"/>
            <a:ext cx="1181616" cy="1125490"/>
          </a:xfrm>
          <a:custGeom>
            <a:avLst/>
            <a:gdLst/>
            <a:ahLst/>
            <a:cxnLst/>
            <a:rect r="r" b="b" t="t" l="l"/>
            <a:pathLst>
              <a:path h="1125490" w="1181616">
                <a:moveTo>
                  <a:pt x="0" y="0"/>
                </a:moveTo>
                <a:lnTo>
                  <a:pt x="1181617" y="0"/>
                </a:lnTo>
                <a:lnTo>
                  <a:pt x="1181617" y="1125489"/>
                </a:lnTo>
                <a:lnTo>
                  <a:pt x="0" y="11254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5" id="35"/>
          <p:cNvSpPr/>
          <p:nvPr/>
        </p:nvSpPr>
        <p:spPr>
          <a:xfrm flipH="false" flipV="false" rot="0">
            <a:off x="10770249" y="3407305"/>
            <a:ext cx="1134113" cy="1285114"/>
          </a:xfrm>
          <a:custGeom>
            <a:avLst/>
            <a:gdLst/>
            <a:ahLst/>
            <a:cxnLst/>
            <a:rect r="r" b="b" t="t" l="l"/>
            <a:pathLst>
              <a:path h="1285114" w="1134113">
                <a:moveTo>
                  <a:pt x="0" y="0"/>
                </a:moveTo>
                <a:lnTo>
                  <a:pt x="1134113" y="0"/>
                </a:lnTo>
                <a:lnTo>
                  <a:pt x="1134113" y="1285114"/>
                </a:lnTo>
                <a:lnTo>
                  <a:pt x="0" y="128511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6" id="36"/>
          <p:cNvSpPr/>
          <p:nvPr/>
        </p:nvSpPr>
        <p:spPr>
          <a:xfrm flipH="false" flipV="false" rot="0">
            <a:off x="15141747" y="3841870"/>
            <a:ext cx="1145374" cy="860462"/>
          </a:xfrm>
          <a:custGeom>
            <a:avLst/>
            <a:gdLst/>
            <a:ahLst/>
            <a:cxnLst/>
            <a:rect r="r" b="b" t="t" l="l"/>
            <a:pathLst>
              <a:path h="860462" w="1145374">
                <a:moveTo>
                  <a:pt x="0" y="0"/>
                </a:moveTo>
                <a:lnTo>
                  <a:pt x="1145374" y="0"/>
                </a:lnTo>
                <a:lnTo>
                  <a:pt x="1145374" y="860462"/>
                </a:lnTo>
                <a:lnTo>
                  <a:pt x="0" y="8604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7" id="37"/>
          <p:cNvSpPr/>
          <p:nvPr/>
        </p:nvSpPr>
        <p:spPr>
          <a:xfrm flipH="false" flipV="false" rot="0">
            <a:off x="6367643" y="3914457"/>
            <a:ext cx="1184743" cy="715289"/>
          </a:xfrm>
          <a:custGeom>
            <a:avLst/>
            <a:gdLst/>
            <a:ahLst/>
            <a:cxnLst/>
            <a:rect r="r" b="b" t="t" l="l"/>
            <a:pathLst>
              <a:path h="715289" w="1184743">
                <a:moveTo>
                  <a:pt x="0" y="0"/>
                </a:moveTo>
                <a:lnTo>
                  <a:pt x="1184743" y="0"/>
                </a:lnTo>
                <a:lnTo>
                  <a:pt x="1184743" y="715289"/>
                </a:lnTo>
                <a:lnTo>
                  <a:pt x="0" y="7152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8" id="38"/>
          <p:cNvSpPr txBox="true"/>
          <p:nvPr/>
        </p:nvSpPr>
        <p:spPr>
          <a:xfrm rot="0">
            <a:off x="1020325" y="7300755"/>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Simulating real-time API</a:t>
            </a:r>
          </a:p>
        </p:txBody>
      </p:sp>
      <p:sp>
        <p:nvSpPr>
          <p:cNvPr name="TextBox 39" id="39"/>
          <p:cNvSpPr txBox="true"/>
          <p:nvPr/>
        </p:nvSpPr>
        <p:spPr>
          <a:xfrm rot="0">
            <a:off x="1028700" y="8208805"/>
            <a:ext cx="3106483" cy="34924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EC2 , S3 , Python</a:t>
            </a:r>
          </a:p>
        </p:txBody>
      </p:sp>
      <p:sp>
        <p:nvSpPr>
          <p:cNvPr name="TextBox 40" id="40"/>
          <p:cNvSpPr txBox="true"/>
          <p:nvPr/>
        </p:nvSpPr>
        <p:spPr>
          <a:xfrm rot="0">
            <a:off x="5403158" y="6565658"/>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Kafka </a:t>
            </a:r>
          </a:p>
        </p:txBody>
      </p:sp>
      <p:sp>
        <p:nvSpPr>
          <p:cNvPr name="TextBox 41" id="41"/>
          <p:cNvSpPr txBox="true"/>
          <p:nvPr/>
        </p:nvSpPr>
        <p:spPr>
          <a:xfrm rot="0">
            <a:off x="5403158" y="716890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Producer , Broker , Consumer </a:t>
            </a:r>
          </a:p>
        </p:txBody>
      </p:sp>
      <p:sp>
        <p:nvSpPr>
          <p:cNvPr name="TextBox 42" id="42"/>
          <p:cNvSpPr txBox="true"/>
          <p:nvPr/>
        </p:nvSpPr>
        <p:spPr>
          <a:xfrm rot="0">
            <a:off x="9783447" y="6266162"/>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Snowflake</a:t>
            </a:r>
          </a:p>
        </p:txBody>
      </p:sp>
      <p:sp>
        <p:nvSpPr>
          <p:cNvPr name="TextBox 43" id="43"/>
          <p:cNvSpPr txBox="true"/>
          <p:nvPr/>
        </p:nvSpPr>
        <p:spPr>
          <a:xfrm rot="0">
            <a:off x="9783447" y="6869412"/>
            <a:ext cx="3106483" cy="1054099"/>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Storing Raw data , Processing , </a:t>
            </a:r>
          </a:p>
          <a:p>
            <a:pPr algn="ctr">
              <a:lnSpc>
                <a:spcPts val="2800"/>
              </a:lnSpc>
            </a:pPr>
            <a:r>
              <a:rPr lang="en-US" sz="2000" spc="10">
                <a:solidFill>
                  <a:srgbClr val="23403D"/>
                </a:solidFill>
                <a:latin typeface="TT Norms"/>
                <a:ea typeface="TT Norms"/>
                <a:cs typeface="TT Norms"/>
                <a:sym typeface="TT Norms"/>
              </a:rPr>
              <a:t>Storing Processed Data</a:t>
            </a:r>
          </a:p>
        </p:txBody>
      </p:sp>
      <p:sp>
        <p:nvSpPr>
          <p:cNvPr name="TextBox 44" id="44"/>
          <p:cNvSpPr txBox="true"/>
          <p:nvPr/>
        </p:nvSpPr>
        <p:spPr>
          <a:xfrm rot="0">
            <a:off x="14161192" y="6683217"/>
            <a:ext cx="3106483" cy="4222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Grafana</a:t>
            </a:r>
          </a:p>
        </p:txBody>
      </p:sp>
      <p:sp>
        <p:nvSpPr>
          <p:cNvPr name="TextBox 45" id="45"/>
          <p:cNvSpPr txBox="true"/>
          <p:nvPr/>
        </p:nvSpPr>
        <p:spPr>
          <a:xfrm rot="0">
            <a:off x="14161192" y="7286468"/>
            <a:ext cx="3106483" cy="701674"/>
          </a:xfrm>
          <a:prstGeom prst="rect">
            <a:avLst/>
          </a:prstGeom>
        </p:spPr>
        <p:txBody>
          <a:bodyPr anchor="t" rtlCol="false" tIns="0" lIns="0" bIns="0" rIns="0">
            <a:spAutoFit/>
          </a:bodyPr>
          <a:lstStyle/>
          <a:p>
            <a:pPr algn="ctr">
              <a:lnSpc>
                <a:spcPts val="2800"/>
              </a:lnSpc>
            </a:pPr>
            <a:r>
              <a:rPr lang="en-US" sz="2000" spc="10">
                <a:solidFill>
                  <a:srgbClr val="23403D"/>
                </a:solidFill>
                <a:latin typeface="TT Norms"/>
                <a:ea typeface="TT Norms"/>
                <a:cs typeface="TT Norms"/>
                <a:sym typeface="TT Norms"/>
              </a:rPr>
              <a:t>Near Real-Time Dashboard</a:t>
            </a:r>
          </a:p>
        </p:txBody>
      </p:sp>
      <p:sp>
        <p:nvSpPr>
          <p:cNvPr name="TextBox 46" id="46"/>
          <p:cNvSpPr txBox="true"/>
          <p:nvPr/>
        </p:nvSpPr>
        <p:spPr>
          <a:xfrm rot="0">
            <a:off x="1244600" y="700403"/>
            <a:ext cx="12731818"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DATA PIPELINE</a:t>
            </a:r>
          </a:p>
        </p:txBody>
      </p:sp>
    </p:spTree>
  </p:cSld>
  <p:clrMapOvr>
    <a:masterClrMapping/>
  </p:clrMapOvr>
  <p:transition spd="slow">
    <p:cover dir="l"/>
  </p:transition>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046386" y="-1141292"/>
            <a:ext cx="6804399" cy="2666469"/>
            <a:chOff x="0" y="0"/>
            <a:chExt cx="907402" cy="355587"/>
          </a:xfrm>
        </p:grpSpPr>
        <p:sp>
          <p:nvSpPr>
            <p:cNvPr name="Freeform 4" id="4"/>
            <p:cNvSpPr/>
            <p:nvPr/>
          </p:nvSpPr>
          <p:spPr>
            <a:xfrm flipH="false" flipV="false" rot="0">
              <a:off x="13432" y="0"/>
              <a:ext cx="880538" cy="355587"/>
            </a:xfrm>
            <a:custGeom>
              <a:avLst/>
              <a:gdLst/>
              <a:ahLst/>
              <a:cxnLst/>
              <a:rect r="r" b="b" t="t" l="l"/>
              <a:pathLst>
                <a:path h="355587" w="880538">
                  <a:moveTo>
                    <a:pt x="656636" y="0"/>
                  </a:moveTo>
                  <a:lnTo>
                    <a:pt x="20701" y="0"/>
                  </a:lnTo>
                  <a:cubicBezTo>
                    <a:pt x="13640" y="0"/>
                    <a:pt x="7113" y="3759"/>
                    <a:pt x="3569" y="9866"/>
                  </a:cubicBezTo>
                  <a:cubicBezTo>
                    <a:pt x="25" y="15973"/>
                    <a:pt x="0" y="23505"/>
                    <a:pt x="3503" y="29636"/>
                  </a:cubicBezTo>
                  <a:lnTo>
                    <a:pt x="172833" y="325952"/>
                  </a:lnTo>
                  <a:cubicBezTo>
                    <a:pt x="183305" y="344278"/>
                    <a:pt x="202794" y="355587"/>
                    <a:pt x="223901" y="355587"/>
                  </a:cubicBezTo>
                  <a:lnTo>
                    <a:pt x="859836" y="355587"/>
                  </a:lnTo>
                  <a:cubicBezTo>
                    <a:pt x="866897" y="355587"/>
                    <a:pt x="873424" y="351829"/>
                    <a:pt x="876968" y="345721"/>
                  </a:cubicBezTo>
                  <a:cubicBezTo>
                    <a:pt x="880513" y="339614"/>
                    <a:pt x="880538" y="332082"/>
                    <a:pt x="877034" y="325952"/>
                  </a:cubicBezTo>
                  <a:lnTo>
                    <a:pt x="707705" y="29636"/>
                  </a:lnTo>
                  <a:cubicBezTo>
                    <a:pt x="697233" y="11310"/>
                    <a:pt x="677744" y="0"/>
                    <a:pt x="656636" y="0"/>
                  </a:cubicBezTo>
                  <a:close/>
                </a:path>
              </a:pathLst>
            </a:custGeom>
            <a:solidFill>
              <a:srgbClr val="23403D"/>
            </a:solidFill>
          </p:spPr>
        </p:sp>
        <p:sp>
          <p:nvSpPr>
            <p:cNvPr name="TextBox 5" id="5"/>
            <p:cNvSpPr txBox="true"/>
            <p:nvPr/>
          </p:nvSpPr>
          <p:spPr>
            <a:xfrm>
              <a:off x="101600" y="-66675"/>
              <a:ext cx="704202"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5173252" y="-619886"/>
            <a:ext cx="2285297" cy="2339894"/>
          </a:xfrm>
          <a:custGeom>
            <a:avLst/>
            <a:gdLst/>
            <a:ahLst/>
            <a:cxnLst/>
            <a:rect r="r" b="b" t="t" l="l"/>
            <a:pathLst>
              <a:path h="2339894" w="2285297">
                <a:moveTo>
                  <a:pt x="0" y="0"/>
                </a:moveTo>
                <a:lnTo>
                  <a:pt x="2285297" y="0"/>
                </a:lnTo>
                <a:lnTo>
                  <a:pt x="2285297" y="2339894"/>
                </a:lnTo>
                <a:lnTo>
                  <a:pt x="0" y="2339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7491374" cy="3264050"/>
            <a:chOff x="0" y="0"/>
            <a:chExt cx="1673415" cy="312275"/>
          </a:xfrm>
        </p:grpSpPr>
        <p:sp>
          <p:nvSpPr>
            <p:cNvPr name="Freeform 8" id="8"/>
            <p:cNvSpPr/>
            <p:nvPr/>
          </p:nvSpPr>
          <p:spPr>
            <a:xfrm flipH="false" flipV="false" rot="0">
              <a:off x="6637" y="0"/>
              <a:ext cx="1660142" cy="312275"/>
            </a:xfrm>
            <a:custGeom>
              <a:avLst/>
              <a:gdLst/>
              <a:ahLst/>
              <a:cxnLst/>
              <a:rect r="r" b="b" t="t" l="l"/>
              <a:pathLst>
                <a:path h="312275" w="1660142">
                  <a:moveTo>
                    <a:pt x="212054" y="0"/>
                  </a:moveTo>
                  <a:lnTo>
                    <a:pt x="1651287" y="0"/>
                  </a:lnTo>
                  <a:cubicBezTo>
                    <a:pt x="1654369" y="0"/>
                    <a:pt x="1657203" y="1687"/>
                    <a:pt x="1658673" y="4396"/>
                  </a:cubicBezTo>
                  <a:cubicBezTo>
                    <a:pt x="1660142" y="7105"/>
                    <a:pt x="1660010" y="10401"/>
                    <a:pt x="1658329" y="12985"/>
                  </a:cubicBezTo>
                  <a:lnTo>
                    <a:pt x="1472028" y="299290"/>
                  </a:lnTo>
                  <a:cubicBezTo>
                    <a:pt x="1466757" y="307389"/>
                    <a:pt x="1457750" y="312275"/>
                    <a:pt x="1448087" y="312275"/>
                  </a:cubicBezTo>
                  <a:lnTo>
                    <a:pt x="8854" y="312275"/>
                  </a:lnTo>
                  <a:cubicBezTo>
                    <a:pt x="5773" y="312275"/>
                    <a:pt x="2938" y="310587"/>
                    <a:pt x="1469" y="307878"/>
                  </a:cubicBezTo>
                  <a:cubicBezTo>
                    <a:pt x="0" y="305169"/>
                    <a:pt x="131" y="301873"/>
                    <a:pt x="1812" y="299290"/>
                  </a:cubicBezTo>
                  <a:lnTo>
                    <a:pt x="188114" y="12985"/>
                  </a:lnTo>
                  <a:cubicBezTo>
                    <a:pt x="193384" y="4885"/>
                    <a:pt x="202392" y="0"/>
                    <a:pt x="212054"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901908"/>
            <a:ext cx="18288000" cy="9385092"/>
          </a:xfrm>
          <a:custGeom>
            <a:avLst/>
            <a:gdLst/>
            <a:ahLst/>
            <a:cxnLst/>
            <a:rect r="r" b="b" t="t" l="l"/>
            <a:pathLst>
              <a:path h="9385092" w="18288000">
                <a:moveTo>
                  <a:pt x="0" y="0"/>
                </a:moveTo>
                <a:lnTo>
                  <a:pt x="18288000" y="0"/>
                </a:lnTo>
                <a:lnTo>
                  <a:pt x="18288000" y="9385092"/>
                </a:lnTo>
                <a:lnTo>
                  <a:pt x="0" y="9385092"/>
                </a:lnTo>
                <a:lnTo>
                  <a:pt x="0" y="0"/>
                </a:lnTo>
                <a:close/>
              </a:path>
            </a:pathLst>
          </a:custGeom>
          <a:blipFill>
            <a:blip r:embed="rId11"/>
            <a:stretch>
              <a:fillRect l="0" t="-23978" r="0" b="-5450"/>
            </a:stretch>
          </a:blipFill>
        </p:spPr>
      </p:sp>
      <p:sp>
        <p:nvSpPr>
          <p:cNvPr name="TextBox 14" id="14"/>
          <p:cNvSpPr txBox="true"/>
          <p:nvPr/>
        </p:nvSpPr>
        <p:spPr>
          <a:xfrm rot="0">
            <a:off x="230790" y="73025"/>
            <a:ext cx="1200958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STREAMING DASHBOARD</a:t>
            </a:r>
          </a:p>
        </p:txBody>
      </p:sp>
    </p:spTree>
  </p:cSld>
  <p:clrMapOvr>
    <a:masterClrMapping/>
  </p:clrMapOvr>
  <p:transition spd="slow">
    <p:cover dir="l"/>
  </p:transition>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037" y="2213002"/>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780370" y="2866260"/>
            <a:ext cx="19001122" cy="5884246"/>
          </a:xfrm>
          <a:prstGeom prst="rect">
            <a:avLst/>
          </a:prstGeom>
        </p:spPr>
        <p:txBody>
          <a:bodyPr anchor="t" rtlCol="false" tIns="0" lIns="0" bIns="0" rIns="0">
            <a:spAutoFit/>
          </a:bodyPr>
          <a:lstStyle/>
          <a:p>
            <a:pPr algn="l">
              <a:lnSpc>
                <a:spcPts val="23192"/>
              </a:lnSpc>
            </a:pPr>
            <a:r>
              <a:rPr lang="en-US" sz="20167" b="true">
                <a:solidFill>
                  <a:srgbClr val="23403D"/>
                </a:solidFill>
                <a:latin typeface="TT Norms Bold"/>
                <a:ea typeface="TT Norms Bold"/>
                <a:cs typeface="TT Norms Bold"/>
                <a:sym typeface="TT Norms Bold"/>
              </a:rPr>
              <a:t>THANK </a:t>
            </a:r>
          </a:p>
          <a:p>
            <a:pPr algn="l">
              <a:lnSpc>
                <a:spcPts val="23192"/>
              </a:lnSpc>
            </a:pPr>
            <a:r>
              <a:rPr lang="en-US" sz="20167" b="true">
                <a:solidFill>
                  <a:srgbClr val="23403D"/>
                </a:solidFill>
                <a:latin typeface="TT Norms Bold"/>
                <a:ea typeface="TT Norms Bold"/>
                <a:cs typeface="TT Norms Bold"/>
                <a:sym typeface="TT Norms Bold"/>
              </a:rPr>
              <a:t>    YOU </a:t>
            </a:r>
          </a:p>
        </p:txBody>
      </p:sp>
      <p:grpSp>
        <p:nvGrpSpPr>
          <p:cNvPr name="Group 10" id="10"/>
          <p:cNvGrpSpPr/>
          <p:nvPr/>
        </p:nvGrpSpPr>
        <p:grpSpPr>
          <a:xfrm rot="-5400000">
            <a:off x="12163267" y="7578528"/>
            <a:ext cx="10731051" cy="1535927"/>
            <a:chOff x="0" y="0"/>
            <a:chExt cx="2323913" cy="332620"/>
          </a:xfrm>
        </p:grpSpPr>
        <p:sp>
          <p:nvSpPr>
            <p:cNvPr name="Freeform 11" id="11"/>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1D7363"/>
            </a:solidFill>
          </p:spPr>
        </p:sp>
        <p:sp>
          <p:nvSpPr>
            <p:cNvPr name="TextBox 12" id="12"/>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13" id="13"/>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9"/>
            <a:stretch>
              <a:fillRect l="0" t="0" r="0" b="0"/>
            </a:stretch>
          </a:blipFill>
        </p:spPr>
      </p:sp>
    </p:spTree>
  </p:cSld>
  <p:clrMapOvr>
    <a:masterClrMapping/>
  </p:clrMapOvr>
  <p:transition spd="slow">
    <p:cover dir="l"/>
  </p:transition>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sp>
        <p:nvSpPr>
          <p:cNvPr name="Freeform 3" id="3"/>
          <p:cNvSpPr/>
          <p:nvPr/>
        </p:nvSpPr>
        <p:spPr>
          <a:xfrm flipH="true" flipV="false" rot="0">
            <a:off x="-141960" y="2033560"/>
            <a:ext cx="21545433" cy="7406243"/>
          </a:xfrm>
          <a:custGeom>
            <a:avLst/>
            <a:gdLst/>
            <a:ahLst/>
            <a:cxnLst/>
            <a:rect r="r" b="b" t="t" l="l"/>
            <a:pathLst>
              <a:path h="7406243" w="21545433">
                <a:moveTo>
                  <a:pt x="21545434" y="0"/>
                </a:moveTo>
                <a:lnTo>
                  <a:pt x="0" y="0"/>
                </a:lnTo>
                <a:lnTo>
                  <a:pt x="0" y="7406243"/>
                </a:lnTo>
                <a:lnTo>
                  <a:pt x="21545434" y="7406243"/>
                </a:lnTo>
                <a:lnTo>
                  <a:pt x="21545434"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283100" y="4439053"/>
            <a:ext cx="3437153" cy="93345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7" tooltip="https://www.linkedin.com/in/abdelrahman-shear-0a44342a7/"/>
              </a:rPr>
              <a:t>Abdelrahman Tarek</a:t>
            </a:r>
          </a:p>
          <a:p>
            <a:pPr algn="ctr">
              <a:lnSpc>
                <a:spcPts val="3750"/>
              </a:lnSpc>
            </a:pPr>
            <a:r>
              <a:rPr lang="en-US" b="true" sz="2500" spc="50">
                <a:solidFill>
                  <a:srgbClr val="23403D"/>
                </a:solidFill>
                <a:latin typeface="TT Norms Bold"/>
                <a:ea typeface="TT Norms Bold"/>
                <a:cs typeface="TT Norms Bold"/>
                <a:sym typeface="TT Norms Bold"/>
              </a:rPr>
              <a:t>01006066722</a:t>
            </a:r>
          </a:p>
        </p:txBody>
      </p:sp>
      <p:sp>
        <p:nvSpPr>
          <p:cNvPr name="TextBox 6" id="6"/>
          <p:cNvSpPr txBox="true"/>
          <p:nvPr/>
        </p:nvSpPr>
        <p:spPr>
          <a:xfrm rot="0">
            <a:off x="2266191" y="4439053"/>
            <a:ext cx="2891628" cy="93345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8" tooltip="https://www.linkedin.com/in/khaled-salah5148/"/>
              </a:rPr>
              <a:t>Khaled Salah</a:t>
            </a:r>
          </a:p>
          <a:p>
            <a:pPr algn="ctr">
              <a:lnSpc>
                <a:spcPts val="3750"/>
              </a:lnSpc>
            </a:pPr>
            <a:r>
              <a:rPr lang="en-US" b="true" sz="2500" spc="50">
                <a:solidFill>
                  <a:srgbClr val="23403D"/>
                </a:solidFill>
                <a:latin typeface="TT Norms Bold"/>
                <a:ea typeface="TT Norms Bold"/>
                <a:cs typeface="TT Norms Bold"/>
                <a:sym typeface="TT Norms Bold"/>
              </a:rPr>
              <a:t>01021215148</a:t>
            </a:r>
          </a:p>
        </p:txBody>
      </p:sp>
      <p:sp>
        <p:nvSpPr>
          <p:cNvPr name="TextBox 7" id="7"/>
          <p:cNvSpPr txBox="true"/>
          <p:nvPr/>
        </p:nvSpPr>
        <p:spPr>
          <a:xfrm rot="0">
            <a:off x="7524573" y="4439053"/>
            <a:ext cx="2891628" cy="140970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9" tooltip="https://www.linkedin.com/in/ahmed-rostom55/"/>
              </a:rPr>
              <a:t>Ahmed El-Sayed</a:t>
            </a:r>
          </a:p>
          <a:p>
            <a:pPr algn="ctr">
              <a:lnSpc>
                <a:spcPts val="3750"/>
              </a:lnSpc>
            </a:pPr>
            <a:r>
              <a:rPr lang="en-US" b="true" sz="2500" spc="50">
                <a:solidFill>
                  <a:srgbClr val="23403D"/>
                </a:solidFill>
                <a:latin typeface="TT Norms Bold"/>
                <a:ea typeface="TT Norms Bold"/>
                <a:cs typeface="TT Norms Bold"/>
                <a:sym typeface="TT Norms Bold"/>
              </a:rPr>
              <a:t>01128057385</a:t>
            </a:r>
          </a:p>
          <a:p>
            <a:pPr algn="ctr">
              <a:lnSpc>
                <a:spcPts val="3750"/>
              </a:lnSpc>
            </a:pPr>
          </a:p>
        </p:txBody>
      </p:sp>
      <p:sp>
        <p:nvSpPr>
          <p:cNvPr name="Freeform 8" id="8"/>
          <p:cNvSpPr/>
          <p:nvPr/>
        </p:nvSpPr>
        <p:spPr>
          <a:xfrm flipH="false" flipV="false" rot="0">
            <a:off x="8186161" y="-37195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383948" y="8727718"/>
            <a:ext cx="2891628" cy="93345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12" tooltip="https://www.linkedin.com/in/mohamed-ebrahim-8356351b2"/>
              </a:rPr>
              <a:t>Mohamed Ibrahim</a:t>
            </a:r>
          </a:p>
          <a:p>
            <a:pPr algn="ctr">
              <a:lnSpc>
                <a:spcPts val="3750"/>
              </a:lnSpc>
            </a:pPr>
            <a:r>
              <a:rPr lang="en-US" b="true" sz="2500" spc="50">
                <a:solidFill>
                  <a:srgbClr val="23403D"/>
                </a:solidFill>
                <a:latin typeface="TT Norms Bold"/>
                <a:ea typeface="TT Norms Bold"/>
                <a:cs typeface="TT Norms Bold"/>
                <a:sym typeface="TT Norms Bold"/>
              </a:rPr>
              <a:t>01090256929</a:t>
            </a:r>
          </a:p>
        </p:txBody>
      </p:sp>
      <p:sp>
        <p:nvSpPr>
          <p:cNvPr name="TextBox 10" id="10"/>
          <p:cNvSpPr txBox="true"/>
          <p:nvPr/>
        </p:nvSpPr>
        <p:spPr>
          <a:xfrm rot="0">
            <a:off x="7641836" y="8727718"/>
            <a:ext cx="2891628" cy="93345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13" tooltip="http://www.linkedin.com/in/mbi162"/>
              </a:rPr>
              <a:t>Mohamed Badr</a:t>
            </a:r>
          </a:p>
          <a:p>
            <a:pPr algn="ctr">
              <a:lnSpc>
                <a:spcPts val="3750"/>
              </a:lnSpc>
            </a:pPr>
            <a:r>
              <a:rPr lang="en-US" b="true" sz="2500" spc="50">
                <a:solidFill>
                  <a:srgbClr val="23403D"/>
                </a:solidFill>
                <a:latin typeface="TT Norms Bold"/>
                <a:ea typeface="TT Norms Bold"/>
                <a:cs typeface="TT Norms Bold"/>
                <a:sym typeface="TT Norms Bold"/>
              </a:rPr>
              <a:t>01116403903</a:t>
            </a:r>
          </a:p>
        </p:txBody>
      </p:sp>
      <p:sp>
        <p:nvSpPr>
          <p:cNvPr name="TextBox 11" id="11"/>
          <p:cNvSpPr txBox="true"/>
          <p:nvPr/>
        </p:nvSpPr>
        <p:spPr>
          <a:xfrm rot="0">
            <a:off x="12682674" y="8727718"/>
            <a:ext cx="2891628" cy="933450"/>
          </a:xfrm>
          <a:prstGeom prst="rect">
            <a:avLst/>
          </a:prstGeom>
        </p:spPr>
        <p:txBody>
          <a:bodyPr anchor="t" rtlCol="false" tIns="0" lIns="0" bIns="0" rIns="0">
            <a:spAutoFit/>
          </a:bodyPr>
          <a:lstStyle/>
          <a:p>
            <a:pPr algn="ctr">
              <a:lnSpc>
                <a:spcPts val="3750"/>
              </a:lnSpc>
            </a:pPr>
            <a:r>
              <a:rPr lang="en-US" b="true" sz="2500" spc="50" u="sng">
                <a:solidFill>
                  <a:srgbClr val="23403D"/>
                </a:solidFill>
                <a:latin typeface="TT Norms Bold"/>
                <a:ea typeface="TT Norms Bold"/>
                <a:cs typeface="TT Norms Bold"/>
                <a:sym typeface="TT Norms Bold"/>
                <a:hlinkClick r:id="rId14" tooltip="https://www.linkedin.com/in/mahmoud-khalid-4b08141a1/"/>
              </a:rPr>
              <a:t>Mahmoud Khalid</a:t>
            </a:r>
          </a:p>
          <a:p>
            <a:pPr algn="ctr">
              <a:lnSpc>
                <a:spcPts val="3750"/>
              </a:lnSpc>
            </a:pPr>
            <a:r>
              <a:rPr lang="en-US" b="true" sz="2500" spc="50">
                <a:solidFill>
                  <a:srgbClr val="23403D"/>
                </a:solidFill>
                <a:latin typeface="TT Norms Bold"/>
                <a:ea typeface="TT Norms Bold"/>
                <a:cs typeface="TT Norms Bold"/>
                <a:sym typeface="TT Norms Bold"/>
              </a:rPr>
              <a:t>01000188197</a:t>
            </a:r>
          </a:p>
        </p:txBody>
      </p:sp>
      <p:sp>
        <p:nvSpPr>
          <p:cNvPr name="Freeform 12" id="12"/>
          <p:cNvSpPr/>
          <p:nvPr/>
        </p:nvSpPr>
        <p:spPr>
          <a:xfrm flipH="false" flipV="false" rot="0">
            <a:off x="13181021" y="2181850"/>
            <a:ext cx="2539232" cy="2539232"/>
          </a:xfrm>
          <a:custGeom>
            <a:avLst/>
            <a:gdLst/>
            <a:ahLst/>
            <a:cxnLst/>
            <a:rect r="r" b="b" t="t" l="l"/>
            <a:pathLst>
              <a:path h="2539232" w="2539232">
                <a:moveTo>
                  <a:pt x="0" y="0"/>
                </a:moveTo>
                <a:lnTo>
                  <a:pt x="2539232" y="0"/>
                </a:lnTo>
                <a:lnTo>
                  <a:pt x="2539232" y="2539232"/>
                </a:lnTo>
                <a:lnTo>
                  <a:pt x="0" y="25392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7859689" y="2181850"/>
            <a:ext cx="2539232" cy="2539232"/>
          </a:xfrm>
          <a:custGeom>
            <a:avLst/>
            <a:gdLst/>
            <a:ahLst/>
            <a:cxnLst/>
            <a:rect r="r" b="b" t="t" l="l"/>
            <a:pathLst>
              <a:path h="2539232" w="2539232">
                <a:moveTo>
                  <a:pt x="0" y="0"/>
                </a:moveTo>
                <a:lnTo>
                  <a:pt x="2539232" y="0"/>
                </a:lnTo>
                <a:lnTo>
                  <a:pt x="2539232" y="2539232"/>
                </a:lnTo>
                <a:lnTo>
                  <a:pt x="0" y="25392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4" id="14"/>
          <p:cNvGrpSpPr/>
          <p:nvPr/>
        </p:nvGrpSpPr>
        <p:grpSpPr>
          <a:xfrm rot="0">
            <a:off x="7859689" y="1747421"/>
            <a:ext cx="2539232" cy="25392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7" id="17"/>
          <p:cNvSpPr/>
          <p:nvPr/>
        </p:nvSpPr>
        <p:spPr>
          <a:xfrm flipH="false" flipV="false" rot="0">
            <a:off x="12732060" y="6511782"/>
            <a:ext cx="2539232" cy="2539232"/>
          </a:xfrm>
          <a:custGeom>
            <a:avLst/>
            <a:gdLst/>
            <a:ahLst/>
            <a:cxnLst/>
            <a:rect r="r" b="b" t="t" l="l"/>
            <a:pathLst>
              <a:path h="2539232" w="2539232">
                <a:moveTo>
                  <a:pt x="0" y="0"/>
                </a:moveTo>
                <a:lnTo>
                  <a:pt x="2539233" y="0"/>
                </a:lnTo>
                <a:lnTo>
                  <a:pt x="2539233" y="2539232"/>
                </a:lnTo>
                <a:lnTo>
                  <a:pt x="0" y="25392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8" id="18"/>
          <p:cNvGrpSpPr/>
          <p:nvPr/>
        </p:nvGrpSpPr>
        <p:grpSpPr>
          <a:xfrm rot="0">
            <a:off x="12732060" y="6077353"/>
            <a:ext cx="2539232" cy="253923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7768695" y="6664628"/>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2" id="22"/>
          <p:cNvGrpSpPr/>
          <p:nvPr/>
        </p:nvGrpSpPr>
        <p:grpSpPr>
          <a:xfrm rot="0">
            <a:off x="7853819" y="6077353"/>
            <a:ext cx="2539232" cy="253923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5" id="25"/>
          <p:cNvSpPr/>
          <p:nvPr/>
        </p:nvSpPr>
        <p:spPr>
          <a:xfrm flipH="false" flipV="false" rot="0">
            <a:off x="2266191" y="2181850"/>
            <a:ext cx="2539232" cy="2539232"/>
          </a:xfrm>
          <a:custGeom>
            <a:avLst/>
            <a:gdLst/>
            <a:ahLst/>
            <a:cxnLst/>
            <a:rect r="r" b="b" t="t" l="l"/>
            <a:pathLst>
              <a:path h="2539232" w="2539232">
                <a:moveTo>
                  <a:pt x="0" y="0"/>
                </a:moveTo>
                <a:lnTo>
                  <a:pt x="2539232" y="0"/>
                </a:lnTo>
                <a:lnTo>
                  <a:pt x="2539232" y="2539232"/>
                </a:lnTo>
                <a:lnTo>
                  <a:pt x="0" y="25392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6" id="26"/>
          <p:cNvGrpSpPr/>
          <p:nvPr/>
        </p:nvGrpSpPr>
        <p:grpSpPr>
          <a:xfrm rot="0">
            <a:off x="2266191" y="1747421"/>
            <a:ext cx="2539232" cy="253923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28" id="28"/>
            <p:cNvSpPr txBox="true"/>
            <p:nvPr/>
          </p:nvSpPr>
          <p:spPr>
            <a:xfrm>
              <a:off x="76200" y="-57150"/>
              <a:ext cx="660400" cy="793750"/>
            </a:xfrm>
            <a:prstGeom prst="rect">
              <a:avLst/>
            </a:prstGeom>
          </p:spPr>
          <p:txBody>
            <a:bodyPr anchor="ctr" rtlCol="false" tIns="50800" lIns="50800" bIns="50800" rIns="50800"/>
            <a:lstStyle/>
            <a:p>
              <a:pPr algn="ctr">
                <a:lnSpc>
                  <a:spcPts val="7199"/>
                </a:lnSpc>
              </a:pPr>
            </a:p>
          </p:txBody>
        </p:sp>
      </p:grpSp>
      <p:sp>
        <p:nvSpPr>
          <p:cNvPr name="Freeform 29" id="29"/>
          <p:cNvSpPr/>
          <p:nvPr/>
        </p:nvSpPr>
        <p:spPr>
          <a:xfrm flipH="false" flipV="false" rot="0">
            <a:off x="2495482" y="6664628"/>
            <a:ext cx="2386386" cy="2386386"/>
          </a:xfrm>
          <a:custGeom>
            <a:avLst/>
            <a:gdLst/>
            <a:ahLst/>
            <a:cxnLst/>
            <a:rect r="r" b="b" t="t" l="l"/>
            <a:pathLst>
              <a:path h="2386386" w="2386386">
                <a:moveTo>
                  <a:pt x="0" y="0"/>
                </a:moveTo>
                <a:lnTo>
                  <a:pt x="2386386" y="0"/>
                </a:lnTo>
                <a:lnTo>
                  <a:pt x="2386386" y="2386386"/>
                </a:lnTo>
                <a:lnTo>
                  <a:pt x="0" y="2386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0" id="30"/>
          <p:cNvGrpSpPr/>
          <p:nvPr/>
        </p:nvGrpSpPr>
        <p:grpSpPr>
          <a:xfrm rot="0">
            <a:off x="2242862" y="6077353"/>
            <a:ext cx="2539232" cy="253923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363"/>
            </a:solidFill>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33" id="33"/>
          <p:cNvSpPr/>
          <p:nvPr/>
        </p:nvSpPr>
        <p:spPr>
          <a:xfrm flipH="false" flipV="false" rot="0">
            <a:off x="2242862" y="1674018"/>
            <a:ext cx="2835527" cy="2835527"/>
          </a:xfrm>
          <a:custGeom>
            <a:avLst/>
            <a:gdLst/>
            <a:ahLst/>
            <a:cxnLst/>
            <a:rect r="r" b="b" t="t" l="l"/>
            <a:pathLst>
              <a:path h="2835527" w="2835527">
                <a:moveTo>
                  <a:pt x="0" y="0"/>
                </a:moveTo>
                <a:lnTo>
                  <a:pt x="2835527" y="0"/>
                </a:lnTo>
                <a:lnTo>
                  <a:pt x="2835527" y="2835528"/>
                </a:lnTo>
                <a:lnTo>
                  <a:pt x="0" y="2835528"/>
                </a:lnTo>
                <a:lnTo>
                  <a:pt x="0" y="0"/>
                </a:lnTo>
                <a:close/>
              </a:path>
            </a:pathLst>
          </a:custGeom>
          <a:blipFill>
            <a:blip r:embed="rId17"/>
            <a:stretch>
              <a:fillRect l="0" t="0" r="0" b="0"/>
            </a:stretch>
          </a:blipFill>
        </p:spPr>
      </p:sp>
      <p:sp>
        <p:nvSpPr>
          <p:cNvPr name="Freeform 34" id="34"/>
          <p:cNvSpPr/>
          <p:nvPr/>
        </p:nvSpPr>
        <p:spPr>
          <a:xfrm flipH="false" flipV="false" rot="0">
            <a:off x="12843352" y="1970004"/>
            <a:ext cx="2354749" cy="2354749"/>
          </a:xfrm>
          <a:custGeom>
            <a:avLst/>
            <a:gdLst/>
            <a:ahLst/>
            <a:cxnLst/>
            <a:rect r="r" b="b" t="t" l="l"/>
            <a:pathLst>
              <a:path h="2354749" w="2354749">
                <a:moveTo>
                  <a:pt x="0" y="0"/>
                </a:moveTo>
                <a:lnTo>
                  <a:pt x="2354749" y="0"/>
                </a:lnTo>
                <a:lnTo>
                  <a:pt x="2354749" y="2354749"/>
                </a:lnTo>
                <a:lnTo>
                  <a:pt x="0" y="235474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5" id="35"/>
          <p:cNvSpPr/>
          <p:nvPr/>
        </p:nvSpPr>
        <p:spPr>
          <a:xfrm flipH="false" flipV="false" rot="0">
            <a:off x="7641836" y="5996270"/>
            <a:ext cx="2832230" cy="2660131"/>
          </a:xfrm>
          <a:custGeom>
            <a:avLst/>
            <a:gdLst/>
            <a:ahLst/>
            <a:cxnLst/>
            <a:rect r="r" b="b" t="t" l="l"/>
            <a:pathLst>
              <a:path h="2660131" w="2832230">
                <a:moveTo>
                  <a:pt x="0" y="0"/>
                </a:moveTo>
                <a:lnTo>
                  <a:pt x="2832230" y="0"/>
                </a:lnTo>
                <a:lnTo>
                  <a:pt x="2832230" y="2660131"/>
                </a:lnTo>
                <a:lnTo>
                  <a:pt x="0" y="2660131"/>
                </a:lnTo>
                <a:lnTo>
                  <a:pt x="0" y="0"/>
                </a:lnTo>
                <a:close/>
              </a:path>
            </a:pathLst>
          </a:custGeom>
          <a:blipFill>
            <a:blip r:embed="rId20"/>
            <a:stretch>
              <a:fillRect l="0" t="-3234" r="0" b="-3234"/>
            </a:stretch>
          </a:blipFill>
        </p:spPr>
      </p:sp>
      <p:sp>
        <p:nvSpPr>
          <p:cNvPr name="Freeform 36" id="36"/>
          <p:cNvSpPr/>
          <p:nvPr/>
        </p:nvSpPr>
        <p:spPr>
          <a:xfrm flipH="false" flipV="false" rot="0">
            <a:off x="12682674" y="5922511"/>
            <a:ext cx="2807648" cy="2807648"/>
          </a:xfrm>
          <a:custGeom>
            <a:avLst/>
            <a:gdLst/>
            <a:ahLst/>
            <a:cxnLst/>
            <a:rect r="r" b="b" t="t" l="l"/>
            <a:pathLst>
              <a:path h="2807648" w="2807648">
                <a:moveTo>
                  <a:pt x="0" y="0"/>
                </a:moveTo>
                <a:lnTo>
                  <a:pt x="2807648" y="0"/>
                </a:lnTo>
                <a:lnTo>
                  <a:pt x="2807648" y="2807648"/>
                </a:lnTo>
                <a:lnTo>
                  <a:pt x="0" y="2807648"/>
                </a:lnTo>
                <a:lnTo>
                  <a:pt x="0" y="0"/>
                </a:lnTo>
                <a:close/>
              </a:path>
            </a:pathLst>
          </a:custGeom>
          <a:blipFill>
            <a:blip r:embed="rId21"/>
            <a:stretch>
              <a:fillRect l="0" t="0" r="0" b="0"/>
            </a:stretch>
          </a:blipFill>
        </p:spPr>
      </p:sp>
      <p:sp>
        <p:nvSpPr>
          <p:cNvPr name="Freeform 37" id="37"/>
          <p:cNvSpPr/>
          <p:nvPr/>
        </p:nvSpPr>
        <p:spPr>
          <a:xfrm flipH="false" flipV="false" rot="0">
            <a:off x="7745472" y="1763708"/>
            <a:ext cx="2670728" cy="2624957"/>
          </a:xfrm>
          <a:custGeom>
            <a:avLst/>
            <a:gdLst/>
            <a:ahLst/>
            <a:cxnLst/>
            <a:rect r="r" b="b" t="t" l="l"/>
            <a:pathLst>
              <a:path h="2624957" w="2670728">
                <a:moveTo>
                  <a:pt x="0" y="0"/>
                </a:moveTo>
                <a:lnTo>
                  <a:pt x="2670728" y="0"/>
                </a:lnTo>
                <a:lnTo>
                  <a:pt x="2670728" y="2624957"/>
                </a:lnTo>
                <a:lnTo>
                  <a:pt x="0" y="2624957"/>
                </a:lnTo>
                <a:lnTo>
                  <a:pt x="0" y="0"/>
                </a:lnTo>
                <a:close/>
              </a:path>
            </a:pathLst>
          </a:custGeom>
          <a:blipFill>
            <a:blip r:embed="rId22"/>
            <a:stretch>
              <a:fillRect l="0" t="-871" r="0" b="-871"/>
            </a:stretch>
          </a:blipFill>
        </p:spPr>
      </p:sp>
      <p:sp>
        <p:nvSpPr>
          <p:cNvPr name="Freeform 38" id="38"/>
          <p:cNvSpPr/>
          <p:nvPr/>
        </p:nvSpPr>
        <p:spPr>
          <a:xfrm flipH="false" flipV="false" rot="0">
            <a:off x="197970" y="124450"/>
            <a:ext cx="1661460" cy="1661460"/>
          </a:xfrm>
          <a:custGeom>
            <a:avLst/>
            <a:gdLst/>
            <a:ahLst/>
            <a:cxnLst/>
            <a:rect r="r" b="b" t="t" l="l"/>
            <a:pathLst>
              <a:path h="1661460" w="1661460">
                <a:moveTo>
                  <a:pt x="0" y="0"/>
                </a:moveTo>
                <a:lnTo>
                  <a:pt x="1661460" y="0"/>
                </a:lnTo>
                <a:lnTo>
                  <a:pt x="1661460" y="1661460"/>
                </a:lnTo>
                <a:lnTo>
                  <a:pt x="0" y="166146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9" id="39"/>
          <p:cNvSpPr txBox="true"/>
          <p:nvPr/>
        </p:nvSpPr>
        <p:spPr>
          <a:xfrm rot="0">
            <a:off x="2937393" y="636995"/>
            <a:ext cx="12065000" cy="1000125"/>
          </a:xfrm>
          <a:prstGeom prst="rect">
            <a:avLst/>
          </a:prstGeom>
        </p:spPr>
        <p:txBody>
          <a:bodyPr anchor="t" rtlCol="false" tIns="0" lIns="0" bIns="0" rIns="0">
            <a:spAutoFit/>
          </a:bodyPr>
          <a:lstStyle/>
          <a:p>
            <a:pPr algn="ctr">
              <a:lnSpc>
                <a:spcPts val="7800"/>
              </a:lnSpc>
            </a:pPr>
            <a:r>
              <a:rPr lang="en-US" b="true" sz="6500">
                <a:solidFill>
                  <a:srgbClr val="23403D"/>
                </a:solidFill>
                <a:latin typeface="TT Norms Bold"/>
                <a:ea typeface="TT Norms Bold"/>
                <a:cs typeface="TT Norms Bold"/>
                <a:sym typeface="TT Norms Bold"/>
              </a:rPr>
              <a:t>OUR TEAM LINKEDIN</a:t>
            </a:r>
          </a:p>
        </p:txBody>
      </p:sp>
      <p:sp>
        <p:nvSpPr>
          <p:cNvPr name="Freeform 40" id="40"/>
          <p:cNvSpPr/>
          <p:nvPr/>
        </p:nvSpPr>
        <p:spPr>
          <a:xfrm flipH="false" flipV="false" rot="0">
            <a:off x="14775631" y="0"/>
            <a:ext cx="4429516" cy="1965382"/>
          </a:xfrm>
          <a:custGeom>
            <a:avLst/>
            <a:gdLst/>
            <a:ahLst/>
            <a:cxnLst/>
            <a:rect r="r" b="b" t="t" l="l"/>
            <a:pathLst>
              <a:path h="1965382" w="4429516">
                <a:moveTo>
                  <a:pt x="0" y="0"/>
                </a:moveTo>
                <a:lnTo>
                  <a:pt x="4429516" y="0"/>
                </a:lnTo>
                <a:lnTo>
                  <a:pt x="4429516" y="1965382"/>
                </a:lnTo>
                <a:lnTo>
                  <a:pt x="0" y="1965382"/>
                </a:lnTo>
                <a:lnTo>
                  <a:pt x="0" y="0"/>
                </a:lnTo>
                <a:close/>
              </a:path>
            </a:pathLst>
          </a:custGeom>
          <a:blipFill>
            <a:blip r:embed="rId25"/>
            <a:stretch>
              <a:fillRect l="0" t="0" r="0" b="0"/>
            </a:stretch>
          </a:blipFill>
        </p:spPr>
      </p:sp>
      <p:pic>
        <p:nvPicPr>
          <p:cNvPr name="Picture 41" id="41"/>
          <p:cNvPicPr>
            <a:picLocks noChangeAspect="true"/>
          </p:cNvPicPr>
          <p:nvPr/>
        </p:nvPicPr>
        <p:blipFill>
          <a:blip r:embed="rId26"/>
          <a:stretch>
            <a:fillRect/>
          </a:stretch>
        </p:blipFill>
        <p:spPr>
          <a:xfrm rot="0">
            <a:off x="1998005" y="5780109"/>
            <a:ext cx="3218237" cy="3218237"/>
          </a:xfrm>
          <a:prstGeom prst="rect">
            <a:avLst/>
          </a:prstGeom>
        </p:spPr>
      </p:pic>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0">
            <a:off x="12046386" y="-1141292"/>
            <a:ext cx="6980756" cy="2666469"/>
            <a:chOff x="0" y="0"/>
            <a:chExt cx="930920" cy="355587"/>
          </a:xfrm>
        </p:grpSpPr>
        <p:sp>
          <p:nvSpPr>
            <p:cNvPr name="Freeform 4" id="4"/>
            <p:cNvSpPr/>
            <p:nvPr/>
          </p:nvSpPr>
          <p:spPr>
            <a:xfrm flipH="false" flipV="false" rot="0">
              <a:off x="13093" y="0"/>
              <a:ext cx="904735" cy="355587"/>
            </a:xfrm>
            <a:custGeom>
              <a:avLst/>
              <a:gdLst/>
              <a:ahLst/>
              <a:cxnLst/>
              <a:rect r="r" b="b" t="t" l="l"/>
              <a:pathLst>
                <a:path h="355587" w="904735">
                  <a:moveTo>
                    <a:pt x="681356" y="0"/>
                  </a:moveTo>
                  <a:lnTo>
                    <a:pt x="20178" y="0"/>
                  </a:lnTo>
                  <a:cubicBezTo>
                    <a:pt x="13295" y="0"/>
                    <a:pt x="6933" y="3664"/>
                    <a:pt x="3479" y="9617"/>
                  </a:cubicBezTo>
                  <a:cubicBezTo>
                    <a:pt x="24" y="15570"/>
                    <a:pt x="0" y="22911"/>
                    <a:pt x="3415" y="28887"/>
                  </a:cubicBezTo>
                  <a:lnTo>
                    <a:pt x="173599" y="326700"/>
                  </a:lnTo>
                  <a:cubicBezTo>
                    <a:pt x="183807" y="344563"/>
                    <a:pt x="202804" y="355587"/>
                    <a:pt x="223378" y="355587"/>
                  </a:cubicBezTo>
                  <a:lnTo>
                    <a:pt x="884556" y="355587"/>
                  </a:lnTo>
                  <a:cubicBezTo>
                    <a:pt x="891438" y="355587"/>
                    <a:pt x="897801" y="351924"/>
                    <a:pt x="901255" y="345971"/>
                  </a:cubicBezTo>
                  <a:cubicBezTo>
                    <a:pt x="904710" y="340018"/>
                    <a:pt x="904734" y="332676"/>
                    <a:pt x="901319" y="326700"/>
                  </a:cubicBezTo>
                  <a:lnTo>
                    <a:pt x="731134" y="28887"/>
                  </a:lnTo>
                  <a:cubicBezTo>
                    <a:pt x="720927" y="11024"/>
                    <a:pt x="701930" y="0"/>
                    <a:pt x="681356" y="0"/>
                  </a:cubicBezTo>
                  <a:close/>
                </a:path>
              </a:pathLst>
            </a:custGeom>
            <a:solidFill>
              <a:srgbClr val="23403D"/>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5173252" y="-629411"/>
            <a:ext cx="2285297" cy="2339894"/>
          </a:xfrm>
          <a:custGeom>
            <a:avLst/>
            <a:gdLst/>
            <a:ahLst/>
            <a:cxnLst/>
            <a:rect r="r" b="b" t="t" l="l"/>
            <a:pathLst>
              <a:path h="2339894" w="2285297">
                <a:moveTo>
                  <a:pt x="0" y="0"/>
                </a:moveTo>
                <a:lnTo>
                  <a:pt x="2285297" y="0"/>
                </a:lnTo>
                <a:lnTo>
                  <a:pt x="2285297" y="2339894"/>
                </a:lnTo>
                <a:lnTo>
                  <a:pt x="0" y="2339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822215" y="-1659968"/>
            <a:ext cx="17491374" cy="3264050"/>
            <a:chOff x="0" y="0"/>
            <a:chExt cx="1673415" cy="312275"/>
          </a:xfrm>
        </p:grpSpPr>
        <p:sp>
          <p:nvSpPr>
            <p:cNvPr name="Freeform 8" id="8"/>
            <p:cNvSpPr/>
            <p:nvPr/>
          </p:nvSpPr>
          <p:spPr>
            <a:xfrm flipH="false" flipV="false" rot="0">
              <a:off x="6637" y="0"/>
              <a:ext cx="1660142" cy="312275"/>
            </a:xfrm>
            <a:custGeom>
              <a:avLst/>
              <a:gdLst/>
              <a:ahLst/>
              <a:cxnLst/>
              <a:rect r="r" b="b" t="t" l="l"/>
              <a:pathLst>
                <a:path h="312275" w="1660142">
                  <a:moveTo>
                    <a:pt x="212054" y="0"/>
                  </a:moveTo>
                  <a:lnTo>
                    <a:pt x="1651287" y="0"/>
                  </a:lnTo>
                  <a:cubicBezTo>
                    <a:pt x="1654369" y="0"/>
                    <a:pt x="1657203" y="1687"/>
                    <a:pt x="1658673" y="4396"/>
                  </a:cubicBezTo>
                  <a:cubicBezTo>
                    <a:pt x="1660142" y="7105"/>
                    <a:pt x="1660010" y="10401"/>
                    <a:pt x="1658329" y="12985"/>
                  </a:cubicBezTo>
                  <a:lnTo>
                    <a:pt x="1472028" y="299290"/>
                  </a:lnTo>
                  <a:cubicBezTo>
                    <a:pt x="1466757" y="307389"/>
                    <a:pt x="1457750" y="312275"/>
                    <a:pt x="1448087" y="312275"/>
                  </a:cubicBezTo>
                  <a:lnTo>
                    <a:pt x="8854" y="312275"/>
                  </a:lnTo>
                  <a:cubicBezTo>
                    <a:pt x="5773" y="312275"/>
                    <a:pt x="2938" y="310587"/>
                    <a:pt x="1469" y="307878"/>
                  </a:cubicBezTo>
                  <a:cubicBezTo>
                    <a:pt x="0" y="305169"/>
                    <a:pt x="131" y="301873"/>
                    <a:pt x="1812" y="299290"/>
                  </a:cubicBezTo>
                  <a:lnTo>
                    <a:pt x="188114" y="12985"/>
                  </a:lnTo>
                  <a:cubicBezTo>
                    <a:pt x="193384" y="4885"/>
                    <a:pt x="202392" y="0"/>
                    <a:pt x="212054" y="0"/>
                  </a:cubicBezTo>
                  <a:close/>
                </a:path>
              </a:pathLst>
            </a:custGeom>
            <a:solidFill>
              <a:srgbClr val="1D7363"/>
            </a:solidFill>
          </p:spPr>
        </p:sp>
        <p:sp>
          <p:nvSpPr>
            <p:cNvPr name="TextBox 9" id="9"/>
            <p:cNvSpPr txBox="true"/>
            <p:nvPr/>
          </p:nvSpPr>
          <p:spPr>
            <a:xfrm>
              <a:off x="101600" y="-66675"/>
              <a:ext cx="1470215" cy="378950"/>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1181885" y="-264166"/>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36797" y="86511"/>
            <a:ext cx="12710978" cy="955609"/>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We need to look at .. </a:t>
            </a:r>
          </a:p>
        </p:txBody>
      </p:sp>
      <p:grpSp>
        <p:nvGrpSpPr>
          <p:cNvPr name="Group 14" id="14"/>
          <p:cNvGrpSpPr/>
          <p:nvPr/>
        </p:nvGrpSpPr>
        <p:grpSpPr>
          <a:xfrm rot="0">
            <a:off x="1363485" y="2469221"/>
            <a:ext cx="4980371" cy="500647"/>
            <a:chOff x="0" y="0"/>
            <a:chExt cx="6640494" cy="667529"/>
          </a:xfrm>
        </p:grpSpPr>
        <p:grpSp>
          <p:nvGrpSpPr>
            <p:cNvPr name="Group 15" id="15"/>
            <p:cNvGrpSpPr/>
            <p:nvPr/>
          </p:nvGrpSpPr>
          <p:grpSpPr>
            <a:xfrm rot="5400000">
              <a:off x="-41721" y="41721"/>
              <a:ext cx="667529" cy="584088"/>
              <a:chOff x="0" y="0"/>
              <a:chExt cx="812800" cy="711200"/>
            </a:xfrm>
          </p:grpSpPr>
          <p:sp>
            <p:nvSpPr>
              <p:cNvPr name="Freeform 16" id="16"/>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17" id="1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18" id="18"/>
            <p:cNvSpPr txBox="true"/>
            <p:nvPr/>
          </p:nvSpPr>
          <p:spPr>
            <a:xfrm rot="0">
              <a:off x="993266" y="-27154"/>
              <a:ext cx="5647228" cy="682537"/>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How to assess the risk ?</a:t>
              </a:r>
            </a:p>
          </p:txBody>
        </p:sp>
      </p:grpSp>
      <p:grpSp>
        <p:nvGrpSpPr>
          <p:cNvPr name="Group 19" id="19"/>
          <p:cNvGrpSpPr/>
          <p:nvPr/>
        </p:nvGrpSpPr>
        <p:grpSpPr>
          <a:xfrm rot="0">
            <a:off x="1363485" y="3350868"/>
            <a:ext cx="15140549" cy="500647"/>
            <a:chOff x="0" y="0"/>
            <a:chExt cx="20187398" cy="667529"/>
          </a:xfrm>
        </p:grpSpPr>
        <p:grpSp>
          <p:nvGrpSpPr>
            <p:cNvPr name="Group 20" id="20"/>
            <p:cNvGrpSpPr/>
            <p:nvPr/>
          </p:nvGrpSpPr>
          <p:grpSpPr>
            <a:xfrm rot="5400000">
              <a:off x="-41721" y="41721"/>
              <a:ext cx="667529" cy="584088"/>
              <a:chOff x="0" y="0"/>
              <a:chExt cx="812800" cy="711200"/>
            </a:xfrm>
          </p:grpSpPr>
          <p:sp>
            <p:nvSpPr>
              <p:cNvPr name="Freeform 21" id="2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23" id="23"/>
            <p:cNvSpPr txBox="true"/>
            <p:nvPr/>
          </p:nvSpPr>
          <p:spPr>
            <a:xfrm rot="0">
              <a:off x="1057840" y="-15008"/>
              <a:ext cx="19129559" cy="682537"/>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How do we process and track billions of dollars in payments, interest, and fees</a:t>
              </a:r>
            </a:p>
          </p:txBody>
        </p:sp>
      </p:grpSp>
      <p:grpSp>
        <p:nvGrpSpPr>
          <p:cNvPr name="Group 24" id="24"/>
          <p:cNvGrpSpPr/>
          <p:nvPr/>
        </p:nvGrpSpPr>
        <p:grpSpPr>
          <a:xfrm rot="0">
            <a:off x="1363485" y="4357675"/>
            <a:ext cx="16042986" cy="1053446"/>
            <a:chOff x="0" y="0"/>
            <a:chExt cx="21390648" cy="1404595"/>
          </a:xfrm>
        </p:grpSpPr>
        <p:grpSp>
          <p:nvGrpSpPr>
            <p:cNvPr name="Group 25" id="25"/>
            <p:cNvGrpSpPr/>
            <p:nvPr/>
          </p:nvGrpSpPr>
          <p:grpSpPr>
            <a:xfrm rot="5400000">
              <a:off x="-41721" y="41721"/>
              <a:ext cx="667529" cy="584088"/>
              <a:chOff x="0" y="0"/>
              <a:chExt cx="812800" cy="711200"/>
            </a:xfrm>
          </p:grpSpPr>
          <p:sp>
            <p:nvSpPr>
              <p:cNvPr name="Freeform 26" id="26"/>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27" id="2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28" id="28"/>
            <p:cNvSpPr txBox="true"/>
            <p:nvPr/>
          </p:nvSpPr>
          <p:spPr>
            <a:xfrm rot="0">
              <a:off x="993266" y="-27154"/>
              <a:ext cx="20397382" cy="1431749"/>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How we are going to have pre-cautionary steps and reduce defaulted loans as much as possible</a:t>
              </a:r>
            </a:p>
          </p:txBody>
        </p:sp>
      </p:grpSp>
      <p:grpSp>
        <p:nvGrpSpPr>
          <p:cNvPr name="Group 29" id="29"/>
          <p:cNvGrpSpPr/>
          <p:nvPr/>
        </p:nvGrpSpPr>
        <p:grpSpPr>
          <a:xfrm rot="0">
            <a:off x="1308956" y="5715921"/>
            <a:ext cx="16042986" cy="1053446"/>
            <a:chOff x="0" y="0"/>
            <a:chExt cx="21390648" cy="1404595"/>
          </a:xfrm>
        </p:grpSpPr>
        <p:grpSp>
          <p:nvGrpSpPr>
            <p:cNvPr name="Group 30" id="30"/>
            <p:cNvGrpSpPr/>
            <p:nvPr/>
          </p:nvGrpSpPr>
          <p:grpSpPr>
            <a:xfrm rot="5400000">
              <a:off x="-41721" y="41721"/>
              <a:ext cx="667529" cy="584088"/>
              <a:chOff x="0" y="0"/>
              <a:chExt cx="812800" cy="711200"/>
            </a:xfrm>
          </p:grpSpPr>
          <p:sp>
            <p:nvSpPr>
              <p:cNvPr name="Freeform 31" id="3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32" id="3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33" id="33"/>
            <p:cNvSpPr txBox="true"/>
            <p:nvPr/>
          </p:nvSpPr>
          <p:spPr>
            <a:xfrm rot="0">
              <a:off x="993266" y="-27154"/>
              <a:ext cx="20397382" cy="1431749"/>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How can we track the business metrics and make sure that we know where the business is headed.</a:t>
              </a:r>
            </a:p>
          </p:txBody>
        </p:sp>
      </p:grpSp>
      <p:grpSp>
        <p:nvGrpSpPr>
          <p:cNvPr name="Group 34" id="34"/>
          <p:cNvGrpSpPr/>
          <p:nvPr/>
        </p:nvGrpSpPr>
        <p:grpSpPr>
          <a:xfrm rot="0">
            <a:off x="1216314" y="7207517"/>
            <a:ext cx="16042986" cy="1053446"/>
            <a:chOff x="0" y="0"/>
            <a:chExt cx="21390648" cy="1404595"/>
          </a:xfrm>
        </p:grpSpPr>
        <p:grpSp>
          <p:nvGrpSpPr>
            <p:cNvPr name="Group 35" id="35"/>
            <p:cNvGrpSpPr/>
            <p:nvPr/>
          </p:nvGrpSpPr>
          <p:grpSpPr>
            <a:xfrm rot="5400000">
              <a:off x="-41721" y="41721"/>
              <a:ext cx="667529" cy="584088"/>
              <a:chOff x="0" y="0"/>
              <a:chExt cx="812800" cy="711200"/>
            </a:xfrm>
          </p:grpSpPr>
          <p:sp>
            <p:nvSpPr>
              <p:cNvPr name="Freeform 36" id="36"/>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1D7363">
                  <a:alpha val="89804"/>
                </a:srgbClr>
              </a:solidFill>
            </p:spPr>
          </p:sp>
          <p:sp>
            <p:nvSpPr>
              <p:cNvPr name="TextBox 37" id="3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38" id="38"/>
            <p:cNvSpPr txBox="true"/>
            <p:nvPr/>
          </p:nvSpPr>
          <p:spPr>
            <a:xfrm rot="0">
              <a:off x="993266" y="-27154"/>
              <a:ext cx="20397382" cy="1431749"/>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How can we engineer an efficient marketplace that simultaneously maximizes value for our borrowers and minimizes risk for our investors?</a:t>
              </a:r>
            </a:p>
          </p:txBody>
        </p:sp>
      </p:gr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DAGwgz9wnNU</dc:identifier>
  <dcterms:modified xsi:type="dcterms:W3CDTF">2011-08-01T06:04:30Z</dcterms:modified>
  <cp:revision>1</cp:revision>
  <dc:title>ITI-Presentation</dc:title>
</cp:coreProperties>
</file>